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3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BDDE-11C8-4D82-BB1A-46A5847DAF54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FAF8A-46A4-40EB-B765-3B9E4F990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070761-BDB8-429A-94F8-FB05CC84D272}" type="slidenum">
              <a:rPr lang="ru-RU" altLang="ru-RU" smtClean="0">
                <a:latin typeface="Arial" charset="0"/>
              </a:rPr>
              <a:pPr/>
              <a:t>1</a:t>
            </a:fld>
            <a:endParaRPr lang="ru-RU" altLang="ru-RU" smtClean="0">
              <a:latin typeface="Arial" charset="0"/>
            </a:endParaRPr>
          </a:p>
        </p:txBody>
      </p:sp>
      <p:sp>
        <p:nvSpPr>
          <p:cNvPr id="43013" name="Нижний колонтитул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ru-RU" altLang="ru-RU" smtClean="0">
                <a:latin typeface="Arial" charset="0"/>
              </a:rPr>
              <a:t>Жилина Л.Н.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3" name="Line 6"/>
          <p:cNvSpPr>
            <a:spLocks noChangeShapeType="1"/>
          </p:cNvSpPr>
          <p:nvPr/>
        </p:nvSpPr>
        <p:spPr bwMode="auto">
          <a:xfrm>
            <a:off x="323850" y="36083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4" name="Text Box 0"/>
          <p:cNvSpPr txBox="1">
            <a:spLocks noChangeArrowheads="1"/>
          </p:cNvSpPr>
          <p:nvPr/>
        </p:nvSpPr>
        <p:spPr bwMode="auto">
          <a:xfrm>
            <a:off x="215900" y="1484313"/>
            <a:ext cx="8532813" cy="1323439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altLang="ru-RU" sz="4000" dirty="0">
                <a:solidFill>
                  <a:srgbClr val="0F2BEC"/>
                </a:solidFill>
              </a:rPr>
              <a:t> </a:t>
            </a:r>
            <a:r>
              <a:rPr lang="ru-RU" sz="4000" b="1" dirty="0" smtClean="0"/>
              <a:t>Предприятие</a:t>
            </a:r>
            <a:r>
              <a:rPr lang="ru-RU" sz="4000" b="1" dirty="0" smtClean="0"/>
              <a:t>, производство и предложение </a:t>
            </a:r>
            <a:r>
              <a:rPr lang="ru-RU" sz="4000" b="1" dirty="0" smtClean="0"/>
              <a:t>благ</a:t>
            </a:r>
            <a:endParaRPr lang="ru-R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395288" y="0"/>
            <a:ext cx="8229600" cy="620713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mtClean="0">
                <a:solidFill>
                  <a:srgbClr val="0F2BEC"/>
                </a:solidFill>
              </a:rPr>
              <a:t>План лекции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79388" y="1712913"/>
            <a:ext cx="8748712" cy="4703762"/>
          </a:xfrm>
        </p:spPr>
        <p:txBody>
          <a:bodyPr lIns="91440" tIns="45720"/>
          <a:lstStyle/>
          <a:p>
            <a:r>
              <a:rPr lang="ru-RU" altLang="ru-RU" sz="2800" smtClean="0"/>
              <a:t>Понятие производства и затрат. Общий, средний и предельный продукт.</a:t>
            </a:r>
            <a:endParaRPr lang="en-US" altLang="ru-RU" sz="2800" smtClean="0"/>
          </a:p>
          <a:p>
            <a:r>
              <a:rPr lang="ru-RU" altLang="ru-RU" sz="2800" smtClean="0"/>
              <a:t>Производственная функция. Закон убывания предельной производительности фактора производства. Изокванта, изокоста.</a:t>
            </a:r>
            <a:endParaRPr lang="en-US" altLang="ru-RU" sz="2800" smtClean="0"/>
          </a:p>
          <a:p>
            <a:r>
              <a:rPr lang="ru-RU" altLang="ru-RU" sz="2800" smtClean="0"/>
              <a:t>Равновесие производителя. </a:t>
            </a:r>
            <a:endParaRPr lang="en-US" altLang="ru-RU" sz="2800" smtClean="0"/>
          </a:p>
          <a:p>
            <a:r>
              <a:rPr lang="ru-RU" altLang="ru-RU" sz="2800" smtClean="0"/>
              <a:t>Предельная норма технологического замещения. </a:t>
            </a:r>
          </a:p>
          <a:p>
            <a:r>
              <a:rPr lang="ru-RU" altLang="ru-RU" sz="2800" smtClean="0"/>
              <a:t>Технический прогресс.</a:t>
            </a:r>
          </a:p>
          <a:p>
            <a:r>
              <a:rPr lang="ru-RU" altLang="ru-RU" sz="2800" smtClean="0"/>
              <a:t>Издержки производства </a:t>
            </a:r>
          </a:p>
          <a:p>
            <a:endParaRPr lang="ru-RU" altLang="ru-RU" smtClean="0"/>
          </a:p>
          <a:p>
            <a:endParaRPr lang="ru-RU" alt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250825" y="441325"/>
            <a:ext cx="8686800" cy="2074849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altLang="ru-RU" sz="3200" dirty="0" smtClean="0">
                <a:solidFill>
                  <a:schemeClr val="accent1">
                    <a:satMod val="150000"/>
                  </a:schemeClr>
                </a:solidFill>
              </a:rPr>
              <a:t>Рынок – такая организация общественного производства, при которой производители товаров, ориентируясь на потребности общества, сами решают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395288" y="2565400"/>
            <a:ext cx="8229600" cy="3924300"/>
          </a:xfrm>
        </p:spPr>
        <p:txBody>
          <a:bodyPr lIns="91440" tIns="45720"/>
          <a:lstStyle/>
          <a:p>
            <a:r>
              <a:rPr lang="ru-RU" altLang="ru-RU" smtClean="0"/>
              <a:t>что производить и в каком количестве; </a:t>
            </a:r>
          </a:p>
          <a:p>
            <a:r>
              <a:rPr lang="ru-RU" altLang="ru-RU" smtClean="0"/>
              <a:t>как производить (из каких ресурсов и с помощью какой технологии); </a:t>
            </a:r>
          </a:p>
          <a:p>
            <a:r>
              <a:rPr lang="ru-RU" altLang="ru-RU" smtClean="0"/>
              <a:t>для какого потребителя производить - для личного или производственного потребления.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smtClean="0">
                <a:solidFill>
                  <a:srgbClr val="0F2BEC"/>
                </a:solidFill>
              </a:rPr>
              <a:t>Мотивы деятельности предприятий и предпринимателей в рыночной экономике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23850" y="1628775"/>
            <a:ext cx="8569325" cy="4525963"/>
          </a:xfrm>
        </p:spPr>
        <p:txBody>
          <a:bodyPr lIns="91440" tIns="45720"/>
          <a:lstStyle/>
          <a:p>
            <a:r>
              <a:rPr lang="ru-RU" altLang="ru-RU" i="1" smtClean="0"/>
              <a:t>получение максимума прибыли и дохода, </a:t>
            </a:r>
          </a:p>
          <a:p>
            <a:r>
              <a:rPr lang="ru-RU" altLang="ru-RU" i="1" smtClean="0"/>
              <a:t>расширение области деятельности,</a:t>
            </a:r>
          </a:p>
          <a:p>
            <a:r>
              <a:rPr lang="ru-RU" altLang="ru-RU" i="1" smtClean="0"/>
              <a:t>устранение конкурентов, достижение лидерских позиций, </a:t>
            </a:r>
          </a:p>
          <a:p>
            <a:r>
              <a:rPr lang="ru-RU" altLang="ru-RU" i="1" smtClean="0"/>
              <a:t>самореализация и самоутверждение, </a:t>
            </a:r>
          </a:p>
          <a:p>
            <a:r>
              <a:rPr lang="ru-RU" altLang="ru-RU" i="1" smtClean="0"/>
              <a:t>повышение благосостояния окружения  и общества.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1">
                    <a:satMod val="150000"/>
                  </a:schemeClr>
                </a:solidFill>
              </a:rPr>
              <a:t>Факторы производства и их характеристика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 lIns="91440" tIns="45720"/>
          <a:lstStyle/>
          <a:p>
            <a:pPr algn="just">
              <a:lnSpc>
                <a:spcPct val="90000"/>
              </a:lnSpc>
            </a:pPr>
            <a:r>
              <a:rPr lang="ru-RU" sz="2800" b="1" smtClean="0"/>
              <a:t>Производство </a:t>
            </a:r>
            <a:r>
              <a:rPr lang="ru-RU" sz="2800" smtClean="0"/>
              <a:t>– целесообразная деятельность по преобразованию одних благ (факторов производства, ресурсов) в другие, необходимые для удовлетворения потребностей</a:t>
            </a:r>
          </a:p>
          <a:p>
            <a:pPr algn="just">
              <a:lnSpc>
                <a:spcPct val="90000"/>
              </a:lnSpc>
            </a:pPr>
            <a:r>
              <a:rPr lang="ru-RU" sz="2800" b="1" smtClean="0"/>
              <a:t>Фактор производства</a:t>
            </a:r>
            <a:r>
              <a:rPr lang="ru-RU" sz="2800" smtClean="0"/>
              <a:t> – это ресурс, рассматриваемый его собственником как устойчивый источник дохода, а потому капитализируемый, то есть используемый для производства товаров и услуг </a:t>
            </a:r>
          </a:p>
          <a:p>
            <a:pPr algn="just">
              <a:lnSpc>
                <a:spcPct val="90000"/>
              </a:lnSpc>
            </a:pPr>
            <a:r>
              <a:rPr lang="ru-RU" sz="2800" smtClean="0"/>
              <a:t>Факторы производства в классической и неоклассической школе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smtClean="0">
                <a:solidFill>
                  <a:schemeClr val="accent1">
                    <a:satMod val="150000"/>
                  </a:schemeClr>
                </a:solidFill>
              </a:rPr>
              <a:t>Факторы производства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lIns="91440" tIns="45720"/>
          <a:lstStyle/>
          <a:p>
            <a:pPr>
              <a:lnSpc>
                <a:spcPct val="80000"/>
              </a:lnSpc>
            </a:pPr>
            <a:r>
              <a:rPr lang="ru-RU" sz="2400" b="1" smtClean="0"/>
              <a:t>Капитал</a:t>
            </a:r>
            <a:r>
              <a:rPr lang="ru-RU" sz="2400" smtClean="0"/>
              <a:t> – часть запасов, участвующих в производстве новых благ и способных приносить доход их владельцу в форме % (</a:t>
            </a:r>
            <a:r>
              <a:rPr lang="en-US" sz="2400" smtClean="0"/>
              <a:t>r</a:t>
            </a:r>
            <a:r>
              <a:rPr lang="ru-RU" sz="2400" smtClean="0"/>
              <a:t>)</a:t>
            </a:r>
            <a:endParaRPr lang="en-US" sz="2400" smtClean="0"/>
          </a:p>
          <a:p>
            <a:pPr>
              <a:lnSpc>
                <a:spcPct val="80000"/>
              </a:lnSpc>
            </a:pPr>
            <a:r>
              <a:rPr lang="ru-RU" sz="2400" b="1" smtClean="0"/>
              <a:t>Труд</a:t>
            </a:r>
            <a:r>
              <a:rPr lang="ru-RU" sz="2400" smtClean="0"/>
              <a:t> – производительные способности индивида, участвующие в процессе производства товаров и услуг</a:t>
            </a:r>
            <a:r>
              <a:rPr lang="en-US" sz="2400" smtClean="0"/>
              <a:t> </a:t>
            </a:r>
            <a:r>
              <a:rPr lang="ru-RU" sz="2400" smtClean="0"/>
              <a:t>и приносящие их владельцу доход в форме заработной платы (</a:t>
            </a:r>
            <a:r>
              <a:rPr lang="en-US" sz="2400" smtClean="0"/>
              <a:t>w</a:t>
            </a:r>
            <a:r>
              <a:rPr lang="ru-RU" sz="2400" smtClean="0"/>
              <a:t>)</a:t>
            </a:r>
            <a:endParaRPr lang="en-US" sz="2400" smtClean="0"/>
          </a:p>
          <a:p>
            <a:pPr>
              <a:lnSpc>
                <a:spcPct val="80000"/>
              </a:lnSpc>
            </a:pPr>
            <a:r>
              <a:rPr lang="ru-RU" sz="2400" smtClean="0"/>
              <a:t> </a:t>
            </a:r>
            <a:r>
              <a:rPr lang="ru-RU" sz="2400" b="1" smtClean="0"/>
              <a:t>Земля </a:t>
            </a:r>
            <a:r>
              <a:rPr lang="ru-RU" sz="2400" smtClean="0"/>
              <a:t>–  производительные ресурсы, которые природа предоставляет в пользование человеку; приносят доход собственнику в форме ренты (</a:t>
            </a:r>
            <a:r>
              <a:rPr lang="en-US" sz="2400" smtClean="0"/>
              <a:t>R</a:t>
            </a:r>
            <a:r>
              <a:rPr lang="ru-RU" sz="2400" smtClean="0"/>
              <a:t>)</a:t>
            </a:r>
          </a:p>
          <a:p>
            <a:pPr>
              <a:lnSpc>
                <a:spcPct val="80000"/>
              </a:lnSpc>
            </a:pPr>
            <a:r>
              <a:rPr lang="ru-RU" sz="2400" b="1" smtClean="0"/>
              <a:t>Предпринимательство</a:t>
            </a:r>
            <a:r>
              <a:rPr lang="ru-RU" sz="2400" smtClean="0"/>
              <a:t> -  способности индивида находить оптимальные комбинации факторов производства; приносят доход в форме прибыли (</a:t>
            </a:r>
            <a:r>
              <a:rPr lang="el-GR" sz="2400" smtClean="0"/>
              <a:t>π</a:t>
            </a:r>
            <a:r>
              <a:rPr lang="ru-RU" sz="240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152400"/>
            <a:ext cx="8229600" cy="635000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mtClean="0">
                <a:solidFill>
                  <a:srgbClr val="0F2BEC"/>
                </a:solidFill>
              </a:rPr>
              <a:t>Производственная функция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519113" y="1676400"/>
            <a:ext cx="8229600" cy="5435600"/>
          </a:xfrm>
        </p:spPr>
        <p:txBody>
          <a:bodyPr lIns="91440" tIns="45720">
            <a:normAutofit lnSpcReduction="10000"/>
          </a:bodyPr>
          <a:lstStyle/>
          <a:p>
            <a:r>
              <a:rPr lang="ru-RU" altLang="ru-RU" i="1" smtClean="0"/>
              <a:t>Зависимость между объемом выпускаемой продукции и количеством потребленных ресурсов</a:t>
            </a:r>
            <a:endParaRPr lang="ru-RU" altLang="ru-RU" smtClean="0"/>
          </a:p>
          <a:p>
            <a:pPr>
              <a:buFontTx/>
              <a:buNone/>
            </a:pPr>
            <a:r>
              <a:rPr lang="ru-RU" altLang="ru-RU" b="1" smtClean="0"/>
              <a:t>              </a:t>
            </a:r>
            <a:r>
              <a:rPr lang="ru-RU" altLang="ru-RU" sz="4400" b="1" smtClean="0">
                <a:solidFill>
                  <a:srgbClr val="0F2BEC"/>
                </a:solidFill>
              </a:rPr>
              <a:t>Q</a:t>
            </a:r>
            <a:r>
              <a:rPr lang="ru-RU" altLang="ru-RU" sz="4000" b="1" smtClean="0">
                <a:solidFill>
                  <a:srgbClr val="0F2BEC"/>
                </a:solidFill>
              </a:rPr>
              <a:t> = </a:t>
            </a:r>
            <a:r>
              <a:rPr lang="ru-RU" altLang="ru-RU" sz="4400" b="1" smtClean="0">
                <a:solidFill>
                  <a:srgbClr val="0F2BEC"/>
                </a:solidFill>
              </a:rPr>
              <a:t>f</a:t>
            </a:r>
            <a:r>
              <a:rPr lang="ru-RU" altLang="ru-RU" sz="4000" b="1" smtClean="0">
                <a:solidFill>
                  <a:srgbClr val="0F2BEC"/>
                </a:solidFill>
              </a:rPr>
              <a:t>(</a:t>
            </a:r>
            <a:r>
              <a:rPr lang="ru-RU" altLang="ru-RU" sz="4400" b="1" smtClean="0">
                <a:solidFill>
                  <a:srgbClr val="0F2BEC"/>
                </a:solidFill>
              </a:rPr>
              <a:t>x</a:t>
            </a:r>
            <a:r>
              <a:rPr lang="ru-RU" altLang="ru-RU" b="1" smtClean="0">
                <a:solidFill>
                  <a:srgbClr val="0F2BEC"/>
                </a:solidFill>
              </a:rPr>
              <a:t>1</a:t>
            </a:r>
            <a:r>
              <a:rPr lang="ru-RU" altLang="ru-RU" sz="4000" b="1" smtClean="0">
                <a:solidFill>
                  <a:srgbClr val="0F2BEC"/>
                </a:solidFill>
              </a:rPr>
              <a:t>, </a:t>
            </a:r>
            <a:r>
              <a:rPr lang="ru-RU" altLang="ru-RU" sz="4400" b="1" smtClean="0">
                <a:solidFill>
                  <a:srgbClr val="0F2BEC"/>
                </a:solidFill>
              </a:rPr>
              <a:t>x</a:t>
            </a:r>
            <a:r>
              <a:rPr lang="ru-RU" altLang="ru-RU" b="1" smtClean="0">
                <a:solidFill>
                  <a:srgbClr val="0F2BEC"/>
                </a:solidFill>
              </a:rPr>
              <a:t>2</a:t>
            </a:r>
            <a:r>
              <a:rPr lang="ru-RU" altLang="ru-RU" sz="4000" b="1" smtClean="0">
                <a:solidFill>
                  <a:srgbClr val="0F2BEC"/>
                </a:solidFill>
              </a:rPr>
              <a:t>, </a:t>
            </a:r>
            <a:r>
              <a:rPr lang="ru-RU" altLang="ru-RU" sz="4400" b="1" smtClean="0">
                <a:solidFill>
                  <a:srgbClr val="0F2BEC"/>
                </a:solidFill>
              </a:rPr>
              <a:t>x</a:t>
            </a:r>
            <a:r>
              <a:rPr lang="ru-RU" altLang="ru-RU" b="1" smtClean="0">
                <a:solidFill>
                  <a:srgbClr val="0F2BEC"/>
                </a:solidFill>
              </a:rPr>
              <a:t>3</a:t>
            </a:r>
            <a:r>
              <a:rPr lang="ru-RU" altLang="ru-RU" sz="4000" b="1" smtClean="0">
                <a:solidFill>
                  <a:srgbClr val="0F2BEC"/>
                </a:solidFill>
              </a:rPr>
              <a:t>… </a:t>
            </a:r>
            <a:r>
              <a:rPr lang="ru-RU" altLang="ru-RU" sz="4400" b="1" smtClean="0">
                <a:solidFill>
                  <a:srgbClr val="0F2BEC"/>
                </a:solidFill>
              </a:rPr>
              <a:t>x</a:t>
            </a:r>
            <a:r>
              <a:rPr lang="ru-RU" altLang="ru-RU" b="1" smtClean="0">
                <a:solidFill>
                  <a:srgbClr val="0F2BEC"/>
                </a:solidFill>
              </a:rPr>
              <a:t>n</a:t>
            </a:r>
            <a:r>
              <a:rPr lang="ru-RU" altLang="ru-RU" sz="4000" b="1" smtClean="0">
                <a:solidFill>
                  <a:srgbClr val="0F2BEC"/>
                </a:solidFill>
              </a:rPr>
              <a:t>)</a:t>
            </a:r>
            <a:r>
              <a:rPr lang="ru-RU" altLang="ru-RU" sz="4000" b="1" smtClean="0"/>
              <a:t>, </a:t>
            </a:r>
            <a:r>
              <a:rPr lang="ru-RU" altLang="ru-RU" sz="4000" smtClean="0"/>
              <a:t> </a:t>
            </a:r>
            <a:r>
              <a:rPr lang="ru-RU" altLang="ru-RU" smtClean="0"/>
              <a:t>где </a:t>
            </a:r>
          </a:p>
          <a:p>
            <a:pPr>
              <a:buFontTx/>
              <a:buNone/>
            </a:pPr>
            <a:r>
              <a:rPr lang="ru-RU" altLang="ru-RU" b="1" smtClean="0"/>
              <a:t>   Q</a:t>
            </a:r>
            <a:r>
              <a:rPr lang="ru-RU" altLang="ru-RU" smtClean="0"/>
              <a:t> - максимально возможный выпуск продукции при данной комбинации производственных ресурсов; </a:t>
            </a:r>
          </a:p>
          <a:p>
            <a:pPr>
              <a:buFontTx/>
              <a:buNone/>
            </a:pPr>
            <a:r>
              <a:rPr lang="ru-RU" altLang="ru-RU" b="1" smtClean="0"/>
              <a:t>   </a:t>
            </a:r>
            <a:r>
              <a:rPr lang="ru-RU" altLang="ru-RU" sz="3600" b="1" smtClean="0"/>
              <a:t>x</a:t>
            </a:r>
            <a:r>
              <a:rPr lang="ru-RU" altLang="ru-RU" b="1" smtClean="0"/>
              <a:t>1, </a:t>
            </a:r>
            <a:r>
              <a:rPr lang="ru-RU" altLang="ru-RU" sz="3600" b="1" smtClean="0"/>
              <a:t>x</a:t>
            </a:r>
            <a:r>
              <a:rPr lang="ru-RU" altLang="ru-RU" b="1" smtClean="0"/>
              <a:t>2, </a:t>
            </a:r>
            <a:r>
              <a:rPr lang="ru-RU" altLang="ru-RU" sz="3600" b="1" smtClean="0"/>
              <a:t>x</a:t>
            </a:r>
            <a:r>
              <a:rPr lang="ru-RU" altLang="ru-RU" b="1" smtClean="0"/>
              <a:t>3… </a:t>
            </a:r>
            <a:r>
              <a:rPr lang="ru-RU" altLang="ru-RU" sz="3600" b="1" smtClean="0"/>
              <a:t>x</a:t>
            </a:r>
            <a:r>
              <a:rPr lang="ru-RU" altLang="ru-RU" b="1" smtClean="0"/>
              <a:t>n</a:t>
            </a:r>
            <a:r>
              <a:rPr lang="en-US" altLang="ru-RU" b="1" smtClean="0"/>
              <a:t> </a:t>
            </a:r>
            <a:r>
              <a:rPr lang="ru-RU" altLang="ru-RU" smtClean="0"/>
              <a:t>- затраты ресурсов: труда, капитала, земли.</a:t>
            </a:r>
            <a:br>
              <a:rPr lang="ru-RU" altLang="ru-RU" smtClean="0"/>
            </a:b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0"/>
            <a:ext cx="8229600" cy="836613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000" smtClean="0">
                <a:solidFill>
                  <a:srgbClr val="0F2BEC"/>
                </a:solidFill>
              </a:rPr>
              <a:t>Закон убывающей отдачи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95288" y="800100"/>
            <a:ext cx="8532812" cy="5508625"/>
          </a:xfrm>
        </p:spPr>
        <p:txBody>
          <a:bodyPr lIns="91440" tIns="45720"/>
          <a:lstStyle/>
          <a:p>
            <a:r>
              <a:rPr lang="ru-RU" altLang="ru-RU" sz="3400" smtClean="0"/>
              <a:t>В коротком периоде, когда величина производственных мощностей является фиксированной, </a:t>
            </a:r>
            <a:r>
              <a:rPr lang="ru-RU" altLang="ru-RU" sz="3400" smtClean="0">
                <a:solidFill>
                  <a:srgbClr val="0F2BEC"/>
                </a:solidFill>
              </a:rPr>
              <a:t>предельная производительность переменного фактора</a:t>
            </a:r>
            <a:r>
              <a:rPr lang="ru-RU" altLang="ru-RU" sz="3400" smtClean="0"/>
              <a:t> будет уменьшаться, начиная с определенного уровня затрат этого переменного фактора.</a:t>
            </a:r>
            <a:endParaRPr lang="en-US" altLang="ru-RU" sz="3400" smtClean="0"/>
          </a:p>
          <a:p>
            <a:r>
              <a:rPr lang="ru-RU" altLang="ru-RU" sz="3400" smtClean="0">
                <a:solidFill>
                  <a:srgbClr val="0033CC"/>
                </a:solidFill>
              </a:rPr>
              <a:t>Три зоны предельной отдачи</a:t>
            </a:r>
            <a:r>
              <a:rPr lang="ru-RU" altLang="ru-RU" sz="3400" smtClean="0"/>
              <a:t>: возрастающая, убывающая, отрицательная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31800" y="0"/>
            <a:ext cx="8229600" cy="944563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600" smtClean="0">
                <a:solidFill>
                  <a:srgbClr val="0F2BEC"/>
                </a:solidFill>
              </a:rPr>
              <a:t>Правило использования ресурсов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6725" y="981075"/>
            <a:ext cx="8677275" cy="4525963"/>
          </a:xfrm>
        </p:spPr>
        <p:txBody>
          <a:bodyPr rtlCol="0">
            <a:normAutofit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pc="-150" dirty="0" smtClean="0"/>
              <a:t>Спрос на ресурсы зависит от спроса на блага.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pc="-150" dirty="0" smtClean="0"/>
              <a:t>Предельный продукт в денежном выражении: </a:t>
            </a:r>
            <a:r>
              <a:rPr lang="en-US" spc="-150" dirty="0" smtClean="0">
                <a:solidFill>
                  <a:srgbClr val="0F2BEC"/>
                </a:solidFill>
              </a:rPr>
              <a:t>MRP – Marginal Revenue Product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pc="-150" dirty="0" smtClean="0"/>
              <a:t>Предельные издержки ресурсов:                            </a:t>
            </a:r>
            <a:r>
              <a:rPr lang="en-US" spc="-150" dirty="0" smtClean="0">
                <a:solidFill>
                  <a:srgbClr val="0F2BEC"/>
                </a:solidFill>
              </a:rPr>
              <a:t>MRC - Marginal Resource Cost</a:t>
            </a:r>
            <a:endParaRPr lang="ru-RU" spc="-150" dirty="0" smtClean="0">
              <a:solidFill>
                <a:srgbClr val="0F2BEC"/>
              </a:solidFill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pc="-150" dirty="0" smtClean="0">
                <a:solidFill>
                  <a:srgbClr val="0F2BEC"/>
                </a:solidFill>
              </a:rPr>
              <a:t>                           </a:t>
            </a:r>
            <a:r>
              <a:rPr lang="en-US" sz="3600" spc="-150" dirty="0" smtClean="0">
                <a:solidFill>
                  <a:srgbClr val="0F2BEC"/>
                </a:solidFill>
              </a:rPr>
              <a:t>MRP</a:t>
            </a:r>
            <a:r>
              <a:rPr lang="ru-RU" sz="3600" spc="-150" dirty="0" smtClean="0">
                <a:solidFill>
                  <a:srgbClr val="0F2BEC"/>
                </a:solidFill>
              </a:rPr>
              <a:t> = </a:t>
            </a:r>
            <a:r>
              <a:rPr lang="en-US" sz="3600" spc="-150" dirty="0" smtClean="0">
                <a:solidFill>
                  <a:srgbClr val="0F2BEC"/>
                </a:solidFill>
              </a:rPr>
              <a:t>MRC</a:t>
            </a:r>
            <a:endParaRPr lang="ru-RU" sz="3600" spc="-150" dirty="0" smtClean="0">
              <a:solidFill>
                <a:srgbClr val="0F2BE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142875" y="512763"/>
            <a:ext cx="9001125" cy="5327650"/>
          </a:xfrm>
        </p:spPr>
        <p:txBody>
          <a:bodyPr lIns="91440" tIns="45720"/>
          <a:lstStyle/>
          <a:p>
            <a:r>
              <a:rPr lang="ru-RU" altLang="ru-RU" sz="2800" b="1" i="1" smtClean="0">
                <a:solidFill>
                  <a:srgbClr val="0033CC"/>
                </a:solidFill>
              </a:rPr>
              <a:t>Изокванты</a:t>
            </a:r>
            <a:r>
              <a:rPr lang="ru-RU" altLang="ru-RU" sz="2800" smtClean="0"/>
              <a:t> – кривые равного выпуска или равных продуктов.</a:t>
            </a:r>
          </a:p>
          <a:p>
            <a:pPr>
              <a:buFontTx/>
              <a:buNone/>
            </a:pPr>
            <a:r>
              <a:rPr lang="ru-RU" altLang="ru-RU" sz="2800" smtClean="0"/>
              <a:t>   Отражают: </a:t>
            </a:r>
          </a:p>
          <a:p>
            <a:r>
              <a:rPr lang="ru-RU" altLang="ru-RU" sz="2800" smtClean="0"/>
              <a:t>различные комбинации факторов производства, которые могут быть использованы для выпуска данного объема продукта; </a:t>
            </a:r>
          </a:p>
          <a:p>
            <a:r>
              <a:rPr lang="ru-RU" altLang="ru-RU" sz="2800" smtClean="0"/>
              <a:t>замену одного фактора другим (</a:t>
            </a:r>
            <a:r>
              <a:rPr lang="ru-RU" altLang="ru-RU" sz="2800" b="1" smtClean="0">
                <a:solidFill>
                  <a:srgbClr val="0033CC"/>
                </a:solidFill>
              </a:rPr>
              <a:t>MRTS, </a:t>
            </a:r>
            <a:r>
              <a:rPr lang="en-US" altLang="ru-RU" sz="2800" b="1" smtClean="0">
                <a:solidFill>
                  <a:srgbClr val="0033CC"/>
                </a:solidFill>
              </a:rPr>
              <a:t>Marginal Rate of Technical Substitution</a:t>
            </a:r>
            <a:r>
              <a:rPr lang="ru-RU" altLang="ru-RU" sz="2800" smtClean="0"/>
              <a:t>).</a:t>
            </a:r>
          </a:p>
          <a:p>
            <a:r>
              <a:rPr lang="ru-RU" altLang="ru-RU" sz="2800" smtClean="0"/>
              <a:t>Увеличение одного фактора и уменьшение другого не вызывает изменений в объеме выпускаемой продукции.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323850" y="368300"/>
            <a:ext cx="8640763" cy="1655763"/>
          </a:xfrm>
        </p:spPr>
        <p:txBody>
          <a:bodyPr lIns="91440" tIns="45720" rtlCol="0">
            <a:normAutofit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z="2800" spc="-150" dirty="0" smtClean="0"/>
              <a:t>Наклон </a:t>
            </a:r>
            <a:r>
              <a:rPr lang="ru-RU" sz="2800" spc="-150" dirty="0" err="1" smtClean="0"/>
              <a:t>изокванты</a:t>
            </a:r>
            <a:r>
              <a:rPr lang="ru-RU" sz="2800" spc="-150" dirty="0" smtClean="0"/>
              <a:t> выражает зависимость одного фактора от другого (например, капитала от труда) в производственном процессе. Обычно наклон отрицательный, но может быть положительным.</a:t>
            </a:r>
          </a:p>
        </p:txBody>
      </p:sp>
      <p:pic>
        <p:nvPicPr>
          <p:cNvPr id="20483" name="Рисунок 34" descr="Изокв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781300"/>
            <a:ext cx="2808288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2673350"/>
            <a:ext cx="234315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69013" y="2698750"/>
            <a:ext cx="24193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3095625" y="5084763"/>
            <a:ext cx="2771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Линейная изокванта</a:t>
            </a:r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6084888" y="4833938"/>
            <a:ext cx="2700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Изокванта жесткой дополняемости</a:t>
            </a:r>
          </a:p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0"/>
            <a:ext cx="8229600" cy="5619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33CC"/>
                </a:solidFill>
                <a:latin typeface="+mn-lt"/>
                <a:ea typeface="+mn-ea"/>
                <a:cs typeface="+mn-cs"/>
              </a:rPr>
              <a:t>Карта </a:t>
            </a:r>
            <a:r>
              <a:rPr lang="ru-RU" dirty="0" err="1" smtClean="0">
                <a:solidFill>
                  <a:srgbClr val="0033CC"/>
                </a:solidFill>
                <a:latin typeface="+mn-lt"/>
                <a:ea typeface="+mn-ea"/>
                <a:cs typeface="+mn-cs"/>
              </a:rPr>
              <a:t>изоквант</a:t>
            </a:r>
            <a:r>
              <a:rPr lang="ru-RU" dirty="0" smtClean="0">
                <a:solidFill>
                  <a:srgbClr val="0033CC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>
              <a:solidFill>
                <a:srgbClr val="0033CC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215900" y="836613"/>
            <a:ext cx="8748713" cy="3384550"/>
          </a:xfrm>
        </p:spPr>
        <p:txBody>
          <a:bodyPr lIns="91440" tIns="45720"/>
          <a:lstStyle/>
          <a:p>
            <a:r>
              <a:rPr lang="ru-RU" altLang="ru-RU" sz="2000" smtClean="0"/>
              <a:t>набор изоквант, каждая из которых иллюстрирует максимально допустимый объем производства продукции при любом данном наборе факторов производства. </a:t>
            </a:r>
          </a:p>
          <a:p>
            <a:r>
              <a:rPr lang="ru-RU" altLang="ru-RU" sz="2000" smtClean="0"/>
              <a:t>является альтернативным способом изображения производственной функции.</a:t>
            </a:r>
          </a:p>
          <a:p>
            <a:r>
              <a:rPr lang="ru-RU" altLang="ru-RU" sz="2000" smtClean="0"/>
              <a:t>может быть использована для того, чтобы показать возможности выбора среди множества вариантов организации производства в рамках короткого периода, когда, например, капитал является постоянным фактором, а труд - переменным фактором.</a:t>
            </a:r>
          </a:p>
          <a:p>
            <a:endParaRPr lang="ru-RU" altLang="ru-RU" sz="1100" smtClean="0"/>
          </a:p>
        </p:txBody>
      </p:sp>
      <p:pic>
        <p:nvPicPr>
          <p:cNvPr id="21508" name="Рисунок 36" descr="Карта изокван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2025" y="3824288"/>
            <a:ext cx="4673600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0" y="115888"/>
            <a:ext cx="9144000" cy="2736850"/>
          </a:xfrm>
        </p:spPr>
        <p:txBody>
          <a:bodyPr lIns="91440" tIns="45720"/>
          <a:lstStyle/>
          <a:p>
            <a:r>
              <a:rPr lang="ru-RU" altLang="ru-RU" sz="2400" b="1" smtClean="0">
                <a:solidFill>
                  <a:srgbClr val="0033CC"/>
                </a:solidFill>
              </a:rPr>
              <a:t>Изокоста</a:t>
            </a:r>
            <a:r>
              <a:rPr lang="ru-RU" altLang="ru-RU" sz="2400" smtClean="0"/>
              <a:t> – </a:t>
            </a:r>
            <a:r>
              <a:rPr lang="ru-RU" altLang="ru-RU" sz="2400" u="sng" smtClean="0"/>
              <a:t>линия равных общих издержек</a:t>
            </a:r>
            <a:r>
              <a:rPr lang="ru-RU" altLang="ru-RU" sz="2400" smtClean="0"/>
              <a:t>,                            линия комбинации факторов производства, которые можно купить за одинаковую общую сумму денег. </a:t>
            </a:r>
          </a:p>
          <a:p>
            <a:r>
              <a:rPr lang="ru-RU" altLang="ru-RU" sz="2400" smtClean="0"/>
              <a:t>Наклон изокосты выражает относительные цены факторов. </a:t>
            </a:r>
          </a:p>
          <a:p>
            <a:r>
              <a:rPr lang="ru-RU" altLang="ru-RU" sz="2400" smtClean="0"/>
              <a:t>В точке  касания изокванты и изокосты  - наиболее оптимальная (дешевая) по стоимости комбинация факторов производства</a:t>
            </a:r>
            <a:r>
              <a:rPr lang="ru-RU" altLang="ru-RU" sz="2000" smtClean="0"/>
              <a:t>. </a:t>
            </a:r>
          </a:p>
          <a:p>
            <a:endParaRPr lang="ru-RU" altLang="ru-RU" sz="2000" smtClean="0"/>
          </a:p>
        </p:txBody>
      </p:sp>
      <p:pic>
        <p:nvPicPr>
          <p:cNvPr id="22531" name="Рисунок 61" descr="Изокоста и изокв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960688"/>
            <a:ext cx="4391025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42875" y="5624513"/>
            <a:ext cx="86772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200"/>
              <a:t>Допускается, что фирма может приобрести любое желаемое количество факторов производства по неизменным ценам. </a:t>
            </a:r>
          </a:p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263525" y="763588"/>
            <a:ext cx="8677275" cy="3249612"/>
          </a:xfrm>
        </p:spPr>
        <p:txBody>
          <a:bodyPr lIns="91440" tIns="45720" rtlCol="0">
            <a:normAutofit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z="4000" spc="-150" dirty="0" smtClean="0">
                <a:solidFill>
                  <a:srgbClr val="0033CC"/>
                </a:solidFill>
              </a:rPr>
              <a:t>Равновесие производителя </a:t>
            </a:r>
            <a:r>
              <a:rPr lang="ru-RU" sz="4000" spc="-150" dirty="0" smtClean="0"/>
              <a:t>- </a:t>
            </a:r>
            <a:r>
              <a:rPr lang="ru-RU" spc="-150" dirty="0" smtClean="0"/>
              <a:t>состояние это состояние производства, при котором использование факторов производства позволяет получить максимальный объем продукции (в точке касания </a:t>
            </a:r>
            <a:r>
              <a:rPr lang="ru-RU" spc="-150" dirty="0" err="1" smtClean="0"/>
              <a:t>изокванты</a:t>
            </a:r>
            <a:r>
              <a:rPr lang="ru-RU" spc="-150" dirty="0" smtClean="0"/>
              <a:t> с </a:t>
            </a:r>
            <a:r>
              <a:rPr lang="ru-RU" spc="-150" dirty="0" err="1" smtClean="0"/>
              <a:t>изокостой</a:t>
            </a:r>
            <a:r>
              <a:rPr lang="ru-RU" spc="-150" dirty="0" smtClean="0"/>
              <a:t>). </a:t>
            </a:r>
          </a:p>
        </p:txBody>
      </p:sp>
      <p:pic>
        <p:nvPicPr>
          <p:cNvPr id="23555" name="Рисунок 66" descr="Равновесие производител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1713" y="3321050"/>
            <a:ext cx="4643437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7"/>
          <p:cNvSpPr txBox="1">
            <a:spLocks noChangeArrowheads="1"/>
          </p:cNvSpPr>
          <p:nvPr/>
        </p:nvSpPr>
        <p:spPr bwMode="auto">
          <a:xfrm>
            <a:off x="701675" y="1530350"/>
            <a:ext cx="7885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3600" b="1">
                <a:solidFill>
                  <a:srgbClr val="0033CC"/>
                </a:solidFill>
              </a:rPr>
              <a:t>MRTS</a:t>
            </a:r>
            <a:r>
              <a:rPr lang="en-US" altLang="ru-RU" sz="3600" b="1" baseline="-25000">
                <a:solidFill>
                  <a:srgbClr val="0033CC"/>
                </a:solidFill>
              </a:rPr>
              <a:t>LK</a:t>
            </a:r>
            <a:r>
              <a:rPr lang="en-US" altLang="ru-RU" sz="3600" b="1">
                <a:solidFill>
                  <a:srgbClr val="0033CC"/>
                </a:solidFill>
              </a:rPr>
              <a:t> </a:t>
            </a:r>
            <a:r>
              <a:rPr lang="ru-RU" altLang="ru-RU" sz="3600" b="1">
                <a:solidFill>
                  <a:srgbClr val="0033CC"/>
                </a:solidFill>
              </a:rPr>
              <a:t>= - </a:t>
            </a:r>
            <a:r>
              <a:rPr lang="en-US" altLang="ru-RU" sz="3600" b="1">
                <a:solidFill>
                  <a:srgbClr val="0033CC"/>
                </a:solidFill>
              </a:rPr>
              <a:t>dK/dL </a:t>
            </a:r>
            <a:r>
              <a:rPr lang="ru-RU" altLang="ru-RU" sz="3600" b="1">
                <a:solidFill>
                  <a:srgbClr val="0033CC"/>
                </a:solidFill>
              </a:rPr>
              <a:t> </a:t>
            </a:r>
            <a:r>
              <a:rPr lang="en-US" altLang="ru-RU" sz="3600" b="1">
                <a:solidFill>
                  <a:srgbClr val="0033CC"/>
                </a:solidFill>
              </a:rPr>
              <a:t>= </a:t>
            </a:r>
            <a:r>
              <a:rPr lang="ru-RU" altLang="ru-RU" sz="3600" b="1">
                <a:solidFill>
                  <a:srgbClr val="0033CC"/>
                </a:solidFill>
              </a:rPr>
              <a:t>- </a:t>
            </a:r>
            <a:r>
              <a:rPr lang="en-US" altLang="ru-RU" sz="3600" b="1">
                <a:solidFill>
                  <a:srgbClr val="0033CC"/>
                </a:solidFill>
              </a:rPr>
              <a:t>w/r = const.</a:t>
            </a:r>
            <a:endParaRPr lang="ru-RU" altLang="ru-RU" b="1">
              <a:solidFill>
                <a:srgbClr val="0033CC"/>
              </a:solidFill>
            </a:endParaRPr>
          </a:p>
        </p:txBody>
      </p:sp>
      <p:sp>
        <p:nvSpPr>
          <p:cNvPr id="24579" name="TextBox 8"/>
          <p:cNvSpPr txBox="1">
            <a:spLocks noChangeArrowheads="1"/>
          </p:cNvSpPr>
          <p:nvPr/>
        </p:nvSpPr>
        <p:spPr bwMode="auto">
          <a:xfrm>
            <a:off x="431800" y="15240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600">
                <a:solidFill>
                  <a:srgbClr val="0F2BEC"/>
                </a:solidFill>
              </a:rPr>
              <a:t>Условие равновесия производителя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2187575"/>
            <a:ext cx="4429125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Box 11"/>
          <p:cNvSpPr txBox="1">
            <a:spLocks noChangeArrowheads="1"/>
          </p:cNvSpPr>
          <p:nvPr/>
        </p:nvSpPr>
        <p:spPr bwMode="auto">
          <a:xfrm>
            <a:off x="957263" y="5802313"/>
            <a:ext cx="7667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000" b="1">
                <a:solidFill>
                  <a:srgbClr val="0033CC"/>
                </a:solidFill>
              </a:rPr>
              <a:t>w</a:t>
            </a:r>
            <a:r>
              <a:rPr lang="ru-RU" altLang="ru-RU" sz="2000" b="1">
                <a:solidFill>
                  <a:srgbClr val="0033CC"/>
                </a:solidFill>
              </a:rPr>
              <a:t> – цена единицы фактора труд</a:t>
            </a:r>
            <a:r>
              <a:rPr lang="en-US" altLang="ru-RU" sz="2000" b="1">
                <a:solidFill>
                  <a:srgbClr val="0033CC"/>
                </a:solidFill>
              </a:rPr>
              <a:t> (wage)</a:t>
            </a:r>
            <a:r>
              <a:rPr lang="ru-RU" altLang="ru-RU" sz="2000" b="1">
                <a:solidFill>
                  <a:srgbClr val="0033CC"/>
                </a:solidFill>
              </a:rPr>
              <a:t>,</a:t>
            </a:r>
          </a:p>
          <a:p>
            <a:r>
              <a:rPr lang="en-US" altLang="ru-RU" sz="2000" b="1">
                <a:solidFill>
                  <a:srgbClr val="0033CC"/>
                </a:solidFill>
              </a:rPr>
              <a:t>r</a:t>
            </a:r>
            <a:r>
              <a:rPr lang="ru-RU" altLang="ru-RU" sz="2000" b="1">
                <a:solidFill>
                  <a:srgbClr val="0033CC"/>
                </a:solidFill>
              </a:rPr>
              <a:t> – цена единицы фактора капитал</a:t>
            </a:r>
            <a:r>
              <a:rPr lang="en-US" altLang="ru-RU" sz="2000" b="1">
                <a:solidFill>
                  <a:srgbClr val="0033CC"/>
                </a:solidFill>
              </a:rPr>
              <a:t> (rate)</a:t>
            </a:r>
            <a:endParaRPr lang="ru-RU" altLang="ru-RU" sz="2000"/>
          </a:p>
        </p:txBody>
      </p:sp>
      <p:sp>
        <p:nvSpPr>
          <p:cNvPr id="24582" name="TextBox 12"/>
          <p:cNvSpPr txBox="1">
            <a:spLocks noChangeArrowheads="1"/>
          </p:cNvSpPr>
          <p:nvPr/>
        </p:nvSpPr>
        <p:spPr bwMode="auto">
          <a:xfrm>
            <a:off x="3671888" y="2370138"/>
            <a:ext cx="547211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/>
              <a:t>Уравнение линии изокосты </a:t>
            </a:r>
          </a:p>
          <a:p>
            <a:pPr algn="ctr"/>
            <a:r>
              <a:rPr lang="ru-RU" altLang="ru-RU" sz="2800"/>
              <a:t>(бюджета производителя, С):</a:t>
            </a:r>
          </a:p>
          <a:p>
            <a:pPr algn="ctr"/>
            <a:r>
              <a:rPr lang="en-US" altLang="ru-RU" sz="3600" b="1">
                <a:solidFill>
                  <a:srgbClr val="0033CC"/>
                </a:solidFill>
              </a:rPr>
              <a:t>C = wL +  rK</a:t>
            </a:r>
            <a:endParaRPr lang="ru-RU" altLang="ru-RU" sz="3600" b="1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142875" y="581025"/>
            <a:ext cx="9001125" cy="3384550"/>
          </a:xfrm>
        </p:spPr>
        <p:txBody>
          <a:bodyPr lIns="91440" tIns="45720" rtlCol="0">
            <a:normAutofit fontScale="925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3500" b="1" dirty="0" smtClean="0">
                <a:solidFill>
                  <a:srgbClr val="0033CC"/>
                </a:solidFill>
              </a:rPr>
              <a:t>Технический прогресс 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ru-RU" altLang="ru-RU" sz="2400" b="1" dirty="0" smtClean="0">
              <a:solidFill>
                <a:srgbClr val="0033CC"/>
              </a:solidFill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altLang="ru-RU" sz="2400" dirty="0" smtClean="0"/>
              <a:t>- это внедрение новых, технически более эффективных видов производства, которые должны быть приняты во внимание в производственной функции, и в то же время технически неэффективные виды производства должны быть исключены из нее.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altLang="ru-RU" sz="2400" dirty="0" smtClean="0"/>
              <a:t>Технический прогресс, стимулирующий увеличение объема выпуска, графически может быть изображен сдвигом вниз </a:t>
            </a:r>
            <a:r>
              <a:rPr lang="ru-RU" altLang="ru-RU" sz="2400" dirty="0" err="1" smtClean="0"/>
              <a:t>изокванты</a:t>
            </a:r>
            <a:r>
              <a:rPr lang="ru-RU" altLang="ru-RU" sz="2400" dirty="0" smtClean="0"/>
              <a:t>, описывающей конкретный объем производства продукции </a:t>
            </a:r>
          </a:p>
        </p:txBody>
      </p:sp>
      <p:pic>
        <p:nvPicPr>
          <p:cNvPr id="25603" name="Рисунок 87" descr="Сдвиг изокванты в результате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9863" y="3792538"/>
            <a:ext cx="4356100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09575" y="361950"/>
            <a:ext cx="8569325" cy="3024188"/>
          </a:xfrm>
        </p:spPr>
        <p:txBody>
          <a:bodyPr lIns="91440" tIns="45720" rtlCol="0">
            <a:normAutofit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3600" dirty="0" err="1" smtClean="0">
                <a:solidFill>
                  <a:srgbClr val="0033CC"/>
                </a:solidFill>
              </a:rPr>
              <a:t>Капиталоинтенсивный</a:t>
            </a:r>
            <a:r>
              <a:rPr lang="ru-RU" altLang="ru-RU" sz="3600" dirty="0" smtClean="0">
                <a:solidFill>
                  <a:srgbClr val="0033CC"/>
                </a:solidFill>
              </a:rPr>
              <a:t> тип технического прогресса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altLang="ru-RU" dirty="0" smtClean="0"/>
              <a:t> - это такой тип, когда при передвижении вдоль линии с постоянным соотношением К / L предельная норма технического замещения (MRTS</a:t>
            </a:r>
            <a:r>
              <a:rPr lang="ru-RU" altLang="ru-RU" sz="2800" b="1" dirty="0" smtClean="0"/>
              <a:t>LK</a:t>
            </a:r>
            <a:r>
              <a:rPr lang="ru-RU" altLang="ru-RU" dirty="0" smtClean="0"/>
              <a:t>) понижается </a:t>
            </a:r>
          </a:p>
        </p:txBody>
      </p:sp>
      <p:pic>
        <p:nvPicPr>
          <p:cNvPr id="26627" name="Рисунок 88" descr="Капиталоинтенсивный тип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8475" y="3246438"/>
            <a:ext cx="4427538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628650" y="763588"/>
            <a:ext cx="8229600" cy="2124075"/>
          </a:xfrm>
        </p:spPr>
        <p:txBody>
          <a:bodyPr lIns="91440" tIns="45720"/>
          <a:lstStyle/>
          <a:p>
            <a:r>
              <a:rPr lang="ru-RU" altLang="ru-RU" smtClean="0">
                <a:solidFill>
                  <a:srgbClr val="0033CC"/>
                </a:solidFill>
              </a:rPr>
              <a:t>Трудоинтенсивный тип технического прогресса</a:t>
            </a:r>
            <a:r>
              <a:rPr lang="ru-RU" altLang="ru-RU" smtClean="0"/>
              <a:t> - при передвижении вдоль той же линии MRTS</a:t>
            </a:r>
            <a:r>
              <a:rPr lang="ru-RU" altLang="ru-RU" sz="2800" b="1" smtClean="0"/>
              <a:t>LK</a:t>
            </a:r>
            <a:r>
              <a:rPr lang="ru-RU" altLang="ru-RU" smtClean="0"/>
              <a:t> увеличивается</a:t>
            </a:r>
            <a:r>
              <a:rPr lang="en-US" altLang="ru-RU" smtClean="0"/>
              <a:t>.</a:t>
            </a:r>
            <a:r>
              <a:rPr lang="ru-RU" altLang="ru-RU" smtClean="0"/>
              <a:t> </a:t>
            </a:r>
          </a:p>
        </p:txBody>
      </p:sp>
      <p:pic>
        <p:nvPicPr>
          <p:cNvPr id="27651" name="Рисунок 89" descr="Трудоинтенсивный тип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660650"/>
            <a:ext cx="5726113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300038" y="800100"/>
            <a:ext cx="8229600" cy="2700338"/>
          </a:xfrm>
        </p:spPr>
        <p:txBody>
          <a:bodyPr lIns="91440" tIns="45720" rtlCol="0">
            <a:normAutofit fontScale="92500" lnSpcReduction="2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4300" b="1" dirty="0" smtClean="0">
                <a:solidFill>
                  <a:srgbClr val="0033CC"/>
                </a:solidFill>
              </a:rPr>
              <a:t>Нейтральный тип 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ru-RU" altLang="ru-RU" sz="2800" b="1" dirty="0" smtClean="0">
              <a:solidFill>
                <a:srgbClr val="0033CC"/>
              </a:solidFill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800" dirty="0" smtClean="0"/>
              <a:t>технического прогресса - технический прогресс сопровождается пропорциональным ростом продуктов К и L, так что предельная норма их технического замещения при перемещении к началу координат сохраняется постоянной</a:t>
            </a:r>
            <a:r>
              <a:rPr lang="en-US" altLang="ru-RU" sz="2800" dirty="0" smtClean="0"/>
              <a:t>.</a:t>
            </a:r>
            <a:endParaRPr lang="ru-RU" altLang="ru-RU" sz="2800" dirty="0" smtClean="0"/>
          </a:p>
        </p:txBody>
      </p:sp>
      <p:pic>
        <p:nvPicPr>
          <p:cNvPr id="28675" name="Рисунок 90" descr="Нейтральный тип технического прогре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9150" y="3206750"/>
            <a:ext cx="4319588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557338"/>
            <a:ext cx="8748712" cy="1439862"/>
          </a:xfrm>
        </p:spPr>
        <p:txBody>
          <a:bodyPr rtlCol="0">
            <a:normAutofit fontScale="85000" lnSpcReduction="20000"/>
          </a:bodyPr>
          <a:lstStyle/>
          <a:p>
            <a:pPr marL="1973263" indent="-1973263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smtClean="0">
                <a:solidFill>
                  <a:schemeClr val="tx2"/>
                </a:solidFill>
              </a:rPr>
              <a:t>Издержки</a:t>
            </a:r>
            <a:r>
              <a:rPr lang="ru-RU" smtClean="0"/>
              <a:t> – это денежное выражение затрат производственных факторов, необходимых для осуществления предприятием своей производственной деятельности.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323850" y="3213100"/>
            <a:ext cx="82296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973263" indent="-1973263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В рыночной экономике существуют два подхода к оценке издержек: </a:t>
            </a:r>
            <a:r>
              <a:rPr lang="ru-RU" sz="2600" b="1">
                <a:solidFill>
                  <a:schemeClr val="tx2"/>
                </a:solidFill>
                <a:latin typeface="Constantia" pitchFamily="18" charset="0"/>
              </a:rPr>
              <a:t>бухгалтерский и экономический.</a:t>
            </a:r>
          </a:p>
          <a:p>
            <a:pPr marL="1973263" indent="-1973263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2600" b="1">
              <a:solidFill>
                <a:schemeClr val="tx2"/>
              </a:solidFill>
              <a:latin typeface="Constantia" pitchFamily="18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250825" y="5013325"/>
            <a:ext cx="85693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ru-RU" sz="2400" b="1">
                <a:solidFill>
                  <a:schemeClr val="tx2"/>
                </a:solidFill>
                <a:latin typeface="Constantia" pitchFamily="18" charset="0"/>
              </a:rPr>
              <a:t>Экономические издержки </a:t>
            </a:r>
            <a:r>
              <a:rPr lang="ru-RU" sz="2400" b="1">
                <a:latin typeface="Constantia" pitchFamily="18" charset="0"/>
              </a:rPr>
              <a:t>– это количество (стоимость) других продуктов, от которых следует отказаться или которыми следует пожертвовать, чтобы получить какое-то количество данного продукта.</a:t>
            </a:r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0" y="179388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4000" b="1" i="1">
                <a:solidFill>
                  <a:srgbClr val="0F2BEC"/>
                </a:solidFill>
                <a:latin typeface="Calibri" pitchFamily="34" charset="0"/>
              </a:rPr>
              <a:t>Бухгалтерские  и экономические издержки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 txBox="1">
            <a:spLocks/>
          </p:cNvSpPr>
          <p:nvPr/>
        </p:nvSpPr>
        <p:spPr bwMode="auto">
          <a:xfrm>
            <a:off x="323850" y="0"/>
            <a:ext cx="82296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 sz="2400">
              <a:latin typeface="Constantia" pitchFamily="18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324975" cy="15700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F2BEC"/>
                </a:solidFill>
                <a:latin typeface="Constantia" pitchFamily="18" charset="0"/>
              </a:rPr>
              <a:t>Экономические издержки = </a:t>
            </a:r>
          </a:p>
          <a:p>
            <a:pPr algn="ctr"/>
            <a:r>
              <a:rPr lang="ru-RU" sz="3200" b="1">
                <a:solidFill>
                  <a:srgbClr val="0F2BEC"/>
                </a:solidFill>
                <a:latin typeface="Constantia" pitchFamily="18" charset="0"/>
              </a:rPr>
              <a:t>внешние(явные)+внутренне) + нормальная прибыль</a:t>
            </a:r>
          </a:p>
        </p:txBody>
      </p:sp>
      <p:sp>
        <p:nvSpPr>
          <p:cNvPr id="30724" name="Rectangle 10"/>
          <p:cNvSpPr>
            <a:spLocks noChangeArrowheads="1"/>
          </p:cNvSpPr>
          <p:nvPr/>
        </p:nvSpPr>
        <p:spPr bwMode="auto">
          <a:xfrm>
            <a:off x="179388" y="1484313"/>
            <a:ext cx="2484437" cy="51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Бухгалтерские </a:t>
            </a:r>
          </a:p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издержки -</a:t>
            </a:r>
          </a:p>
          <a:p>
            <a:pPr algn="ctr"/>
            <a:r>
              <a:rPr lang="ru-RU" b="1">
                <a:latin typeface="Constantia" pitchFamily="18" charset="0"/>
              </a:rPr>
              <a:t>это стоимость</a:t>
            </a:r>
          </a:p>
          <a:p>
            <a:pPr algn="ctr"/>
            <a:r>
              <a:rPr lang="ru-RU" b="1">
                <a:latin typeface="Constantia" pitchFamily="18" charset="0"/>
              </a:rPr>
              <a:t> израсходованных</a:t>
            </a:r>
          </a:p>
          <a:p>
            <a:pPr algn="ctr"/>
            <a:r>
              <a:rPr lang="ru-RU" b="1">
                <a:latin typeface="Constantia" pitchFamily="18" charset="0"/>
              </a:rPr>
              <a:t> ресурсов, </a:t>
            </a:r>
          </a:p>
          <a:p>
            <a:pPr algn="ctr"/>
            <a:r>
              <a:rPr lang="ru-RU" b="1">
                <a:latin typeface="Constantia" pitchFamily="18" charset="0"/>
              </a:rPr>
              <a:t>измеренная</a:t>
            </a:r>
          </a:p>
          <a:p>
            <a:pPr algn="ctr"/>
            <a:r>
              <a:rPr lang="ru-RU" b="1">
                <a:latin typeface="Constantia" pitchFamily="18" charset="0"/>
              </a:rPr>
              <a:t>в фактических</a:t>
            </a:r>
          </a:p>
          <a:p>
            <a:pPr algn="ctr"/>
            <a:r>
              <a:rPr lang="ru-RU" b="1">
                <a:latin typeface="Constantia" pitchFamily="18" charset="0"/>
              </a:rPr>
              <a:t> ценах их</a:t>
            </a:r>
          </a:p>
          <a:p>
            <a:pPr algn="ctr"/>
            <a:r>
              <a:rPr lang="ru-RU" b="1">
                <a:latin typeface="Constantia" pitchFamily="18" charset="0"/>
              </a:rPr>
              <a:t> приобретения</a:t>
            </a:r>
            <a:r>
              <a:rPr lang="ru-RU" b="1"/>
              <a:t>.</a:t>
            </a:r>
          </a:p>
          <a:p>
            <a:pPr algn="ctr"/>
            <a:endParaRPr lang="ru-RU" b="1"/>
          </a:p>
          <a:p>
            <a:pPr algn="ctr"/>
            <a:endParaRPr lang="ru-RU"/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2843213" y="1484313"/>
            <a:ext cx="2881312" cy="51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Внутренние </a:t>
            </a:r>
          </a:p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издержки</a:t>
            </a:r>
            <a:r>
              <a:rPr lang="ru-RU" sz="2000" b="1">
                <a:latin typeface="Constantia" pitchFamily="18" charset="0"/>
              </a:rPr>
              <a:t> –</a:t>
            </a:r>
          </a:p>
          <a:p>
            <a:pPr algn="ctr"/>
            <a:r>
              <a:rPr lang="ru-RU" b="1">
                <a:latin typeface="Constantia" pitchFamily="18" charset="0"/>
              </a:rPr>
              <a:t> это издержки на</a:t>
            </a:r>
          </a:p>
          <a:p>
            <a:pPr algn="ctr"/>
            <a:r>
              <a:rPr lang="ru-RU" b="1">
                <a:latin typeface="Constantia" pitchFamily="18" charset="0"/>
              </a:rPr>
              <a:t> собственный</a:t>
            </a:r>
          </a:p>
          <a:p>
            <a:pPr algn="ctr"/>
            <a:r>
              <a:rPr lang="ru-RU" b="1">
                <a:latin typeface="Constantia" pitchFamily="18" charset="0"/>
              </a:rPr>
              <a:t> самостоятельно </a:t>
            </a:r>
          </a:p>
          <a:p>
            <a:pPr algn="ctr"/>
            <a:r>
              <a:rPr lang="ru-RU" b="1">
                <a:latin typeface="Constantia" pitchFamily="18" charset="0"/>
              </a:rPr>
              <a:t>использованный ресурс, </a:t>
            </a:r>
          </a:p>
          <a:p>
            <a:pPr algn="ctr"/>
            <a:r>
              <a:rPr lang="ru-RU" b="1">
                <a:latin typeface="Constantia" pitchFamily="18" charset="0"/>
              </a:rPr>
              <a:t>это неоплаченные,</a:t>
            </a:r>
          </a:p>
          <a:p>
            <a:pPr algn="ctr"/>
            <a:r>
              <a:rPr lang="ru-RU" b="1">
                <a:latin typeface="Constantia" pitchFamily="18" charset="0"/>
              </a:rPr>
              <a:t> неявные издержки. </a:t>
            </a:r>
          </a:p>
        </p:txBody>
      </p:sp>
      <p:sp>
        <p:nvSpPr>
          <p:cNvPr id="30726" name="Rectangle 12"/>
          <p:cNvSpPr>
            <a:spLocks noChangeArrowheads="1"/>
          </p:cNvSpPr>
          <p:nvPr/>
        </p:nvSpPr>
        <p:spPr bwMode="auto">
          <a:xfrm>
            <a:off x="6011863" y="1412875"/>
            <a:ext cx="2881312" cy="51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Нормальная прибыль</a:t>
            </a:r>
            <a:r>
              <a:rPr lang="ru-RU" b="1">
                <a:latin typeface="Constantia" pitchFamily="18" charset="0"/>
              </a:rPr>
              <a:t> – </a:t>
            </a:r>
          </a:p>
          <a:p>
            <a:pPr algn="ctr"/>
            <a:r>
              <a:rPr lang="ru-RU" b="1">
                <a:latin typeface="Constantia" pitchFamily="18" charset="0"/>
              </a:rPr>
              <a:t>как минимальная плата </a:t>
            </a:r>
          </a:p>
          <a:p>
            <a:pPr algn="ctr"/>
            <a:r>
              <a:rPr lang="ru-RU" b="1">
                <a:latin typeface="Constantia" pitchFamily="18" charset="0"/>
              </a:rPr>
              <a:t>за удержание </a:t>
            </a:r>
          </a:p>
          <a:p>
            <a:pPr algn="ctr"/>
            <a:r>
              <a:rPr lang="ru-RU" b="1">
                <a:latin typeface="Constantia" pitchFamily="18" charset="0"/>
              </a:rPr>
              <a:t>предпринимательских </a:t>
            </a:r>
          </a:p>
          <a:p>
            <a:pPr algn="ctr"/>
            <a:r>
              <a:rPr lang="ru-RU" b="1">
                <a:latin typeface="Constantia" pitchFamily="18" charset="0"/>
              </a:rPr>
              <a:t>способностей </a:t>
            </a:r>
          </a:p>
          <a:p>
            <a:pPr algn="ctr"/>
            <a:r>
              <a:rPr lang="ru-RU" b="1">
                <a:latin typeface="Constantia" pitchFamily="18" charset="0"/>
              </a:rPr>
              <a:t>от их альтернативного </a:t>
            </a:r>
          </a:p>
          <a:p>
            <a:pPr algn="ctr"/>
            <a:r>
              <a:rPr lang="ru-RU" b="1">
                <a:latin typeface="Constantia" pitchFamily="18" charset="0"/>
              </a:rPr>
              <a:t>применения в других</a:t>
            </a:r>
          </a:p>
          <a:p>
            <a:pPr algn="ctr"/>
            <a:r>
              <a:rPr lang="ru-RU" b="1">
                <a:latin typeface="Constantia" pitchFamily="18" charset="0"/>
              </a:rPr>
              <a:t> направлениях</a:t>
            </a:r>
          </a:p>
          <a:p>
            <a:pPr algn="ctr"/>
            <a:endParaRPr lang="ru-RU" b="1">
              <a:latin typeface="Constantia" pitchFamily="18" charset="0"/>
            </a:endParaRPr>
          </a:p>
        </p:txBody>
      </p:sp>
      <p:sp>
        <p:nvSpPr>
          <p:cNvPr id="30727" name="Line 13"/>
          <p:cNvSpPr>
            <a:spLocks noChangeShapeType="1"/>
          </p:cNvSpPr>
          <p:nvPr/>
        </p:nvSpPr>
        <p:spPr bwMode="auto">
          <a:xfrm>
            <a:off x="1116013" y="981075"/>
            <a:ext cx="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8" name="Line 14"/>
          <p:cNvSpPr>
            <a:spLocks noChangeShapeType="1"/>
          </p:cNvSpPr>
          <p:nvPr/>
        </p:nvSpPr>
        <p:spPr bwMode="auto">
          <a:xfrm>
            <a:off x="4211638" y="1052513"/>
            <a:ext cx="0" cy="43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9" name="Line 16"/>
          <p:cNvSpPr>
            <a:spLocks noChangeShapeType="1"/>
          </p:cNvSpPr>
          <p:nvPr/>
        </p:nvSpPr>
        <p:spPr bwMode="auto">
          <a:xfrm>
            <a:off x="7380288" y="1052513"/>
            <a:ext cx="0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68313" y="5492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3600" b="1" i="1">
                <a:solidFill>
                  <a:schemeClr val="tx2"/>
                </a:solidFill>
                <a:latin typeface="Calibri" pitchFamily="34" charset="0"/>
              </a:rPr>
              <a:t>Издержки в краткосрочном периоде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468313" y="1341438"/>
            <a:ext cx="82296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800" b="1" i="1">
                <a:latin typeface="Constantia" pitchFamily="18" charset="0"/>
              </a:rPr>
              <a:t>По отношению к объему производства продукции различают</a:t>
            </a:r>
            <a:endParaRPr lang="ru-RU" sz="2800" b="1">
              <a:latin typeface="Constantia" pitchFamily="18" charset="0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 rot="3713884">
            <a:off x="5703094" y="2797969"/>
            <a:ext cx="822325" cy="7889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23850" y="4292600"/>
            <a:ext cx="3857625" cy="2235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Переменные затраты </a:t>
            </a:r>
            <a:r>
              <a:rPr lang="ru-RU" sz="2000" b="1">
                <a:latin typeface="Constantia" pitchFamily="18" charset="0"/>
              </a:rPr>
              <a:t>это затраты, общая величина которых на данный период времени находится в непосредственной зависимости от объема производства и реализации</a:t>
            </a:r>
            <a:r>
              <a:rPr lang="ru-RU" sz="2000">
                <a:latin typeface="Constantia" pitchFamily="18" charset="0"/>
              </a:rPr>
              <a:t>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932363" y="4292600"/>
            <a:ext cx="4000500" cy="2235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onstantia" pitchFamily="18" charset="0"/>
              </a:rPr>
              <a:t>Под </a:t>
            </a:r>
            <a:r>
              <a:rPr lang="ru-RU" sz="2000" b="1">
                <a:solidFill>
                  <a:schemeClr val="tx2"/>
                </a:solidFill>
                <a:latin typeface="Constantia" pitchFamily="18" charset="0"/>
              </a:rPr>
              <a:t>постоянными затратами </a:t>
            </a:r>
            <a:r>
              <a:rPr lang="ru-RU" sz="2000" b="1">
                <a:latin typeface="Constantia" pitchFamily="18" charset="0"/>
              </a:rPr>
              <a:t>понимают такие затраты, сумма которых в данный период времени не зависит непосредственно от объема и структуры производства и реализации.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57750" y="3714750"/>
            <a:ext cx="27860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ПОСТОЯННЫЕ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38" y="3714750"/>
            <a:ext cx="25717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ПЕРЕМЕННЫЕ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 rot="7413139">
            <a:off x="2502694" y="2809082"/>
            <a:ext cx="822325" cy="7889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/>
      <p:bldP spid="8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 txBox="1">
            <a:spLocks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sz="160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50825" y="836613"/>
            <a:ext cx="40005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Переменные</a:t>
            </a:r>
            <a:r>
              <a:rPr lang="ru-RU" b="1"/>
              <a:t>  </a:t>
            </a:r>
            <a:r>
              <a:rPr lang="ru-RU" b="1">
                <a:solidFill>
                  <a:schemeClr val="tx2"/>
                </a:solidFill>
              </a:rPr>
              <a:t>издержки</a:t>
            </a:r>
            <a:r>
              <a:rPr lang="ru-RU" b="1"/>
              <a:t>, уровень которых изменяется с изменением объема производства</a:t>
            </a:r>
            <a:r>
              <a:rPr lang="en-US" b="1"/>
              <a:t> - </a:t>
            </a:r>
            <a:r>
              <a:rPr lang="en-US" b="1">
                <a:solidFill>
                  <a:srgbClr val="F1120D"/>
                </a:solidFill>
              </a:rPr>
              <a:t>VC</a:t>
            </a:r>
            <a:r>
              <a:rPr lang="ru-RU" b="1">
                <a:solidFill>
                  <a:srgbClr val="F1120D"/>
                </a:solidFill>
              </a:rPr>
              <a:t>.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859338" y="908050"/>
            <a:ext cx="39290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Средние переменные издержки  </a:t>
            </a:r>
            <a:r>
              <a:rPr lang="ru-RU" b="1"/>
              <a:t>на единицу продукции</a:t>
            </a:r>
            <a:r>
              <a:rPr lang="en-US" b="1"/>
              <a:t> AVC</a:t>
            </a:r>
            <a:r>
              <a:rPr lang="ru-RU" b="1"/>
              <a:t>.</a:t>
            </a:r>
            <a:r>
              <a:rPr lang="en-US" b="1"/>
              <a:t> </a:t>
            </a:r>
          </a:p>
          <a:p>
            <a:pPr algn="ctr"/>
            <a:r>
              <a:rPr lang="en-US" b="1">
                <a:solidFill>
                  <a:srgbClr val="FF3300"/>
                </a:solidFill>
              </a:rPr>
              <a:t>[AVC= VC/Q]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684213" y="2565400"/>
            <a:ext cx="0" cy="215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684213" y="4724400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684213" y="3141663"/>
            <a:ext cx="2087562" cy="15827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 rot="-5400000">
            <a:off x="-179387" y="2995612"/>
            <a:ext cx="122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V="1">
            <a:off x="4932363" y="2492375"/>
            <a:ext cx="0" cy="216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4932363" y="4652963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4932363" y="3500438"/>
            <a:ext cx="25923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 rot="-5400000">
            <a:off x="3997325" y="2995613"/>
            <a:ext cx="1227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250825" y="5805488"/>
            <a:ext cx="8569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latin typeface="Times New Roman" pitchFamily="18" charset="0"/>
              </a:rPr>
              <a:t>Зависимость переменных издержек </a:t>
            </a:r>
            <a:r>
              <a:rPr lang="en-US" b="1">
                <a:latin typeface="Times New Roman" pitchFamily="18" charset="0"/>
              </a:rPr>
              <a:t>VC</a:t>
            </a:r>
            <a:r>
              <a:rPr lang="ru-RU" b="1">
                <a:latin typeface="Times New Roman" pitchFamily="18" charset="0"/>
              </a:rPr>
              <a:t> (а) и средних переменных издержек </a:t>
            </a:r>
            <a:r>
              <a:rPr lang="en-US" b="1">
                <a:latin typeface="Times New Roman" pitchFamily="18" charset="0"/>
              </a:rPr>
              <a:t>AVC </a:t>
            </a:r>
            <a:r>
              <a:rPr lang="ru-RU" b="1">
                <a:latin typeface="Times New Roman" pitchFamily="18" charset="0"/>
              </a:rPr>
              <a:t>(б) от изменения объема производства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1763713" y="4799013"/>
            <a:ext cx="226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6418263" y="4799013"/>
            <a:ext cx="226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2051050" y="24209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а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7885113" y="2492375"/>
            <a:ext cx="325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0825" y="333375"/>
            <a:ext cx="4214813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3300"/>
                </a:solidFill>
              </a:rPr>
              <a:t>Постоянные издержки,</a:t>
            </a:r>
            <a:r>
              <a:rPr lang="ru-RU" b="1"/>
              <a:t> которые имеют место, даже если предприятие не производит продукцию (арендная плата и др.) </a:t>
            </a:r>
            <a:r>
              <a:rPr lang="en-US" b="1">
                <a:solidFill>
                  <a:srgbClr val="F1120D"/>
                </a:solidFill>
              </a:rPr>
              <a:t>FC</a:t>
            </a:r>
            <a:r>
              <a:rPr lang="en-US" b="1"/>
              <a:t>-fixed cost</a:t>
            </a:r>
            <a:r>
              <a:rPr lang="ru-RU" b="1"/>
              <a:t>.</a:t>
            </a:r>
            <a:endParaRPr lang="ru-RU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716463" y="404813"/>
            <a:ext cx="42148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Средние постоянные издержки </a:t>
            </a:r>
            <a:r>
              <a:rPr lang="ru-RU" b="1"/>
              <a:t>на единицу продукции </a:t>
            </a:r>
            <a:r>
              <a:rPr lang="en-US" b="1"/>
              <a:t>AFC- average fixed cost </a:t>
            </a:r>
            <a:r>
              <a:rPr lang="ru-RU" b="1"/>
              <a:t>. </a:t>
            </a:r>
            <a:r>
              <a:rPr lang="en-US" b="1"/>
              <a:t>        </a:t>
            </a:r>
            <a:r>
              <a:rPr lang="en-US" b="1">
                <a:solidFill>
                  <a:srgbClr val="FF3300"/>
                </a:solidFill>
              </a:rPr>
              <a:t>[ AFC</a:t>
            </a:r>
            <a:r>
              <a:rPr lang="ru-RU" b="1">
                <a:solidFill>
                  <a:srgbClr val="FF3300"/>
                </a:solidFill>
              </a:rPr>
              <a:t>=</a:t>
            </a:r>
            <a:r>
              <a:rPr lang="en-US" b="1">
                <a:solidFill>
                  <a:srgbClr val="FF3300"/>
                </a:solidFill>
              </a:rPr>
              <a:t>FC</a:t>
            </a:r>
            <a:r>
              <a:rPr lang="ru-RU" b="1">
                <a:solidFill>
                  <a:srgbClr val="FF3300"/>
                </a:solidFill>
              </a:rPr>
              <a:t>/</a:t>
            </a:r>
            <a:r>
              <a:rPr lang="en-US" b="1">
                <a:solidFill>
                  <a:srgbClr val="FF3300"/>
                </a:solidFill>
              </a:rPr>
              <a:t>Q ]</a:t>
            </a:r>
            <a:endParaRPr lang="ru-RU" b="1">
              <a:solidFill>
                <a:srgbClr val="FF3300"/>
              </a:solidFill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>
            <a:off x="539750" y="479742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>
            <a:off x="611188" y="3573463"/>
            <a:ext cx="24479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3059113" y="2205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а</a:t>
            </a:r>
          </a:p>
        </p:txBody>
      </p:sp>
      <p:sp>
        <p:nvSpPr>
          <p:cNvPr id="33799" name="Rectangle 9"/>
          <p:cNvSpPr>
            <a:spLocks noChangeArrowheads="1"/>
          </p:cNvSpPr>
          <p:nvPr/>
        </p:nvSpPr>
        <p:spPr bwMode="auto">
          <a:xfrm>
            <a:off x="1692275" y="4799013"/>
            <a:ext cx="226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3800" name="Rectangle 10"/>
          <p:cNvSpPr>
            <a:spLocks noChangeArrowheads="1"/>
          </p:cNvSpPr>
          <p:nvPr/>
        </p:nvSpPr>
        <p:spPr bwMode="auto">
          <a:xfrm rot="-5400000">
            <a:off x="-377031" y="2832894"/>
            <a:ext cx="1622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3801" name="Line 11"/>
          <p:cNvSpPr>
            <a:spLocks noChangeShapeType="1"/>
          </p:cNvSpPr>
          <p:nvPr/>
        </p:nvSpPr>
        <p:spPr bwMode="auto">
          <a:xfrm>
            <a:off x="611188" y="47974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2" name="Line 12"/>
          <p:cNvSpPr>
            <a:spLocks noChangeShapeType="1"/>
          </p:cNvSpPr>
          <p:nvPr/>
        </p:nvSpPr>
        <p:spPr bwMode="auto">
          <a:xfrm flipV="1">
            <a:off x="611188" y="2276475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3" name="Rectangle 13"/>
          <p:cNvSpPr>
            <a:spLocks noChangeArrowheads="1"/>
          </p:cNvSpPr>
          <p:nvPr/>
        </p:nvSpPr>
        <p:spPr bwMode="auto">
          <a:xfrm>
            <a:off x="0" y="33178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4" name="Rectangle 14"/>
          <p:cNvSpPr>
            <a:spLocks noChangeArrowheads="1"/>
          </p:cNvSpPr>
          <p:nvPr/>
        </p:nvSpPr>
        <p:spPr bwMode="auto">
          <a:xfrm>
            <a:off x="0" y="29241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5" name="Line 16"/>
          <p:cNvSpPr>
            <a:spLocks noChangeShapeType="1"/>
          </p:cNvSpPr>
          <p:nvPr/>
        </p:nvSpPr>
        <p:spPr bwMode="auto">
          <a:xfrm flipH="1" flipV="1">
            <a:off x="5651500" y="2276475"/>
            <a:ext cx="71438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6" name="Line 17"/>
          <p:cNvSpPr>
            <a:spLocks noChangeShapeType="1"/>
          </p:cNvSpPr>
          <p:nvPr/>
        </p:nvSpPr>
        <p:spPr bwMode="auto">
          <a:xfrm>
            <a:off x="5364163" y="4724400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7" name="Rectangle 18"/>
          <p:cNvSpPr>
            <a:spLocks noChangeArrowheads="1"/>
          </p:cNvSpPr>
          <p:nvPr/>
        </p:nvSpPr>
        <p:spPr bwMode="auto">
          <a:xfrm rot="-5400000">
            <a:off x="4792663" y="2986087"/>
            <a:ext cx="122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>
                <a:latin typeface="Times New Roman" pitchFamily="18" charset="0"/>
              </a:rPr>
              <a:t>Издержки</a:t>
            </a:r>
          </a:p>
        </p:txBody>
      </p:sp>
      <p:sp>
        <p:nvSpPr>
          <p:cNvPr id="33808" name="Rectangle 19"/>
          <p:cNvSpPr>
            <a:spLocks noChangeArrowheads="1"/>
          </p:cNvSpPr>
          <p:nvPr/>
        </p:nvSpPr>
        <p:spPr bwMode="auto">
          <a:xfrm>
            <a:off x="6516688" y="4870450"/>
            <a:ext cx="203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объем производства</a:t>
            </a:r>
          </a:p>
        </p:txBody>
      </p:sp>
      <p:sp>
        <p:nvSpPr>
          <p:cNvPr id="33809" name="Line 20"/>
          <p:cNvSpPr>
            <a:spLocks noChangeShapeType="1"/>
          </p:cNvSpPr>
          <p:nvPr/>
        </p:nvSpPr>
        <p:spPr bwMode="auto">
          <a:xfrm>
            <a:off x="6156325" y="2565400"/>
            <a:ext cx="358775" cy="647700"/>
          </a:xfrm>
          <a:prstGeom prst="line">
            <a:avLst/>
          </a:prstGeom>
          <a:noFill/>
          <a:ln w="28575">
            <a:solidFill>
              <a:srgbClr val="F1120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0" name="Line 21"/>
          <p:cNvSpPr>
            <a:spLocks noChangeShapeType="1"/>
          </p:cNvSpPr>
          <p:nvPr/>
        </p:nvSpPr>
        <p:spPr bwMode="auto">
          <a:xfrm>
            <a:off x="6516688" y="3213100"/>
            <a:ext cx="288925" cy="431800"/>
          </a:xfrm>
          <a:prstGeom prst="line">
            <a:avLst/>
          </a:prstGeom>
          <a:noFill/>
          <a:ln w="28575">
            <a:solidFill>
              <a:srgbClr val="F1120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1" name="Line 22"/>
          <p:cNvSpPr>
            <a:spLocks noChangeShapeType="1"/>
          </p:cNvSpPr>
          <p:nvPr/>
        </p:nvSpPr>
        <p:spPr bwMode="auto">
          <a:xfrm>
            <a:off x="6804025" y="3644900"/>
            <a:ext cx="720725" cy="576263"/>
          </a:xfrm>
          <a:prstGeom prst="line">
            <a:avLst/>
          </a:prstGeom>
          <a:noFill/>
          <a:ln w="28575">
            <a:solidFill>
              <a:srgbClr val="F1120D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2" name="Rectangle 23"/>
          <p:cNvSpPr>
            <a:spLocks noChangeArrowheads="1"/>
          </p:cNvSpPr>
          <p:nvPr/>
        </p:nvSpPr>
        <p:spPr bwMode="auto">
          <a:xfrm>
            <a:off x="468313" y="5805488"/>
            <a:ext cx="8424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Зависимость постоянных издержек </a:t>
            </a:r>
            <a:r>
              <a:rPr lang="en-US" b="1"/>
              <a:t>FC (a) </a:t>
            </a:r>
            <a:r>
              <a:rPr lang="ru-RU" b="1"/>
              <a:t>и средних издержек </a:t>
            </a:r>
            <a:r>
              <a:rPr lang="en-US" b="1"/>
              <a:t>AFC (</a:t>
            </a:r>
            <a:r>
              <a:rPr lang="ru-RU" b="1"/>
              <a:t>б</a:t>
            </a:r>
            <a:r>
              <a:rPr lang="en-US" b="1"/>
              <a:t>)</a:t>
            </a:r>
            <a:r>
              <a:rPr lang="ru-RU" b="1"/>
              <a:t> от изменения объема производства</a:t>
            </a:r>
          </a:p>
        </p:txBody>
      </p:sp>
      <p:sp>
        <p:nvSpPr>
          <p:cNvPr id="33813" name="Rectangle 24"/>
          <p:cNvSpPr>
            <a:spLocks noChangeArrowheads="1"/>
          </p:cNvSpPr>
          <p:nvPr/>
        </p:nvSpPr>
        <p:spPr bwMode="auto">
          <a:xfrm>
            <a:off x="7740650" y="2205038"/>
            <a:ext cx="325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A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AFF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200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5844" name="Object 2"/>
          <p:cNvGraphicFramePr>
            <a:graphicFrameLocks noChangeAspect="1"/>
          </p:cNvGraphicFramePr>
          <p:nvPr/>
        </p:nvGraphicFramePr>
        <p:xfrm>
          <a:off x="1116013" y="2492375"/>
          <a:ext cx="7018337" cy="3937000"/>
        </p:xfrm>
        <a:graphic>
          <a:graphicData uri="http://schemas.openxmlformats.org/presentationml/2006/ole">
            <p:oleObj spid="_x0000_s1026" name="Рисунок" r:id="rId3" imgW="5094720" imgH="2862000" progId="Word.Picture.8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0" y="485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95288" y="549275"/>
            <a:ext cx="835342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solidFill>
                  <a:schemeClr val="tx2"/>
                </a:solidFill>
                <a:latin typeface="Constantia" pitchFamily="18" charset="0"/>
              </a:rPr>
              <a:t>Общие издержки</a:t>
            </a:r>
            <a:r>
              <a:rPr lang="ru-RU" sz="3200" b="1">
                <a:latin typeface="Constantia" pitchFamily="18" charset="0"/>
              </a:rPr>
              <a:t> – они равны сумме постоянных и переменных издержек </a:t>
            </a:r>
          </a:p>
          <a:p>
            <a:pPr algn="just"/>
            <a:r>
              <a:rPr lang="ru-RU" sz="3200" b="1">
                <a:solidFill>
                  <a:srgbClr val="F1120D"/>
                </a:solidFill>
                <a:latin typeface="Constantia" pitchFamily="18" charset="0"/>
              </a:rPr>
              <a:t>(</a:t>
            </a:r>
            <a:r>
              <a:rPr lang="en-US" sz="3200" b="1">
                <a:solidFill>
                  <a:srgbClr val="F1120D"/>
                </a:solidFill>
                <a:latin typeface="Constantia" pitchFamily="18" charset="0"/>
              </a:rPr>
              <a:t>TC</a:t>
            </a:r>
            <a:r>
              <a:rPr lang="ru-RU" sz="3200">
                <a:solidFill>
                  <a:srgbClr val="F1120D"/>
                </a:solidFill>
                <a:latin typeface="Constantia" pitchFamily="18" charset="0"/>
              </a:rPr>
              <a:t> = </a:t>
            </a:r>
            <a:r>
              <a:rPr lang="en-US" sz="3200" b="1">
                <a:solidFill>
                  <a:srgbClr val="F1120D"/>
                </a:solidFill>
                <a:latin typeface="Constantia" pitchFamily="18" charset="0"/>
              </a:rPr>
              <a:t>VC</a:t>
            </a:r>
            <a:r>
              <a:rPr lang="ru-RU" sz="3200">
                <a:solidFill>
                  <a:srgbClr val="F1120D"/>
                </a:solidFill>
                <a:latin typeface="Constantia" pitchFamily="18" charset="0"/>
              </a:rPr>
              <a:t>  + </a:t>
            </a:r>
            <a:r>
              <a:rPr lang="en-US" sz="3200" b="1">
                <a:solidFill>
                  <a:srgbClr val="F1120D"/>
                </a:solidFill>
                <a:latin typeface="Constantia" pitchFamily="18" charset="0"/>
              </a:rPr>
              <a:t>FC</a:t>
            </a:r>
            <a:r>
              <a:rPr lang="ru-RU" sz="3200" b="1">
                <a:solidFill>
                  <a:srgbClr val="F1120D"/>
                </a:solidFill>
                <a:latin typeface="Constantia" pitchFamily="18" charset="0"/>
              </a:rPr>
              <a:t>) </a:t>
            </a:r>
            <a:r>
              <a:rPr lang="ru-RU" sz="3200" b="1">
                <a:latin typeface="Constantia" pitchFamily="18" charset="0"/>
              </a:rPr>
              <a:t>– </a:t>
            </a:r>
            <a:r>
              <a:rPr lang="en-US" sz="3200" b="1">
                <a:latin typeface="Constantia" pitchFamily="18" charset="0"/>
              </a:rPr>
              <a:t>total cost</a:t>
            </a:r>
            <a:endParaRPr lang="ru-RU" sz="32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50825" y="733425"/>
            <a:ext cx="857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2400" b="1"/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323850" y="692150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r>
              <a:rPr lang="en-US" sz="2400" b="1">
                <a:solidFill>
                  <a:schemeClr val="tx2"/>
                </a:solidFill>
              </a:rPr>
              <a:t>C</a:t>
            </a:r>
            <a:r>
              <a:rPr lang="ru-RU" sz="2400" b="1">
                <a:solidFill>
                  <a:schemeClr val="tx2"/>
                </a:solidFill>
              </a:rPr>
              <a:t>редние общие издержки</a:t>
            </a:r>
            <a:r>
              <a:rPr lang="ru-RU" sz="2400" b="1"/>
              <a:t> рассчитываются двумя способами: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539750" y="1989138"/>
            <a:ext cx="3203575" cy="30972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onstantia" pitchFamily="18" charset="0"/>
              </a:rPr>
              <a:t>путем деления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 общих издержек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на объем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выпускаемой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 продукции</a:t>
            </a:r>
          </a:p>
          <a:p>
            <a:pPr algn="ctr"/>
            <a:endParaRPr lang="en-US" sz="2400" b="1">
              <a:latin typeface="Constantia" pitchFamily="18" charset="0"/>
            </a:endParaRPr>
          </a:p>
          <a:p>
            <a:pPr algn="ctr"/>
            <a:r>
              <a:rPr lang="en-US" sz="2400" b="1">
                <a:solidFill>
                  <a:srgbClr val="F1120D"/>
                </a:solidFill>
                <a:latin typeface="Constantia" pitchFamily="18" charset="0"/>
              </a:rPr>
              <a:t>ATC=</a:t>
            </a:r>
            <a:r>
              <a:rPr lang="en-US" sz="2400" b="1">
                <a:latin typeface="Constantia" pitchFamily="18" charset="0"/>
              </a:rPr>
              <a:t> </a:t>
            </a:r>
            <a:r>
              <a:rPr lang="en-US" sz="2400" b="1">
                <a:solidFill>
                  <a:srgbClr val="F1120D"/>
                </a:solidFill>
                <a:latin typeface="Constantia" pitchFamily="18" charset="0"/>
              </a:rPr>
              <a:t>TC/Q</a:t>
            </a:r>
            <a:endParaRPr lang="ru-RU" sz="2400" b="1">
              <a:solidFill>
                <a:srgbClr val="F1120D"/>
              </a:solidFill>
              <a:latin typeface="Constantia" pitchFamily="18" charset="0"/>
            </a:endParaRPr>
          </a:p>
        </p:txBody>
      </p:sp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5148263" y="1989138"/>
            <a:ext cx="3455987" cy="30972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onstantia" pitchFamily="18" charset="0"/>
              </a:rPr>
              <a:t>путем суммирования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средних постоянных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и средних 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переменных издержек</a:t>
            </a:r>
          </a:p>
          <a:p>
            <a:pPr algn="ctr"/>
            <a:endParaRPr lang="en-US" sz="2400" b="1">
              <a:latin typeface="Constantia" pitchFamily="18" charset="0"/>
            </a:endParaRPr>
          </a:p>
          <a:p>
            <a:pPr algn="ctr"/>
            <a:r>
              <a:rPr lang="ru-RU" sz="2400" b="1">
                <a:latin typeface="Constantia" pitchFamily="18" charset="0"/>
              </a:rPr>
              <a:t> </a:t>
            </a:r>
            <a:r>
              <a:rPr lang="en-US" sz="2400" b="1">
                <a:solidFill>
                  <a:srgbClr val="F1120D"/>
                </a:solidFill>
                <a:latin typeface="Constantia" pitchFamily="18" charset="0"/>
              </a:rPr>
              <a:t>ATC= </a:t>
            </a:r>
            <a:r>
              <a:rPr lang="en-US" sz="2400" b="1">
                <a:solidFill>
                  <a:srgbClr val="FF3300"/>
                </a:solidFill>
                <a:latin typeface="Constantia" pitchFamily="18" charset="0"/>
              </a:rPr>
              <a:t>AFC+ AVC</a:t>
            </a:r>
            <a:endParaRPr lang="ru-RU" sz="2400" b="1">
              <a:solidFill>
                <a:srgbClr val="FF3300"/>
              </a:solidFill>
              <a:latin typeface="Constantia" pitchFamily="18" charset="0"/>
            </a:endParaRPr>
          </a:p>
        </p:txBody>
      </p:sp>
      <p:sp>
        <p:nvSpPr>
          <p:cNvPr id="34822" name="Line 8"/>
          <p:cNvSpPr>
            <a:spLocks noChangeShapeType="1"/>
          </p:cNvSpPr>
          <p:nvPr/>
        </p:nvSpPr>
        <p:spPr bwMode="auto">
          <a:xfrm flipH="1">
            <a:off x="1908175" y="1557338"/>
            <a:ext cx="2305050" cy="3587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3" name="Line 9"/>
          <p:cNvSpPr>
            <a:spLocks noChangeShapeType="1"/>
          </p:cNvSpPr>
          <p:nvPr/>
        </p:nvSpPr>
        <p:spPr bwMode="auto">
          <a:xfrm>
            <a:off x="4211638" y="1557338"/>
            <a:ext cx="2736850" cy="3587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3600" b="1">
                <a:solidFill>
                  <a:schemeClr val="tx2"/>
                </a:solidFill>
                <a:latin typeface="Calibri" pitchFamily="34" charset="0"/>
              </a:rPr>
              <a:t>Предельные издержки</a:t>
            </a:r>
            <a:r>
              <a:rPr lang="ru-RU"/>
              <a:t> – </a:t>
            </a:r>
            <a:r>
              <a:rPr lang="ru-RU" sz="2400" b="1"/>
              <a:t>это дополнительные издержки, связанные с производством еще одной дополнительной единицы продукта </a:t>
            </a:r>
            <a:r>
              <a:rPr lang="ru-RU" sz="2400" b="1">
                <a:solidFill>
                  <a:srgbClr val="F1120D"/>
                </a:solidFill>
              </a:rPr>
              <a:t>(МС)</a:t>
            </a:r>
            <a:r>
              <a:rPr lang="ru-RU" sz="2400" b="1"/>
              <a:t> – </a:t>
            </a:r>
            <a:r>
              <a:rPr lang="en-US" sz="2400" b="1"/>
              <a:t>marginal cost</a:t>
            </a:r>
            <a:endParaRPr lang="ru-RU" sz="2400" b="1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700338" y="1484313"/>
            <a:ext cx="381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1120D"/>
                </a:solidFill>
                <a:latin typeface="Constantia" pitchFamily="18" charset="0"/>
              </a:rPr>
              <a:t> MC</a:t>
            </a:r>
            <a:r>
              <a:rPr lang="ru-RU" sz="3600" b="1">
                <a:solidFill>
                  <a:srgbClr val="F1120D"/>
                </a:solidFill>
                <a:latin typeface="Constantia" pitchFamily="18" charset="0"/>
              </a:rPr>
              <a:t>=Δ</a:t>
            </a:r>
            <a:r>
              <a:rPr lang="en-US" sz="3600" b="1">
                <a:solidFill>
                  <a:srgbClr val="F1120D"/>
                </a:solidFill>
                <a:latin typeface="Constantia" pitchFamily="18" charset="0"/>
              </a:rPr>
              <a:t>TC</a:t>
            </a:r>
            <a:r>
              <a:rPr lang="ru-RU" sz="3600" b="1">
                <a:solidFill>
                  <a:srgbClr val="F1120D"/>
                </a:solidFill>
                <a:latin typeface="Constantia" pitchFamily="18" charset="0"/>
              </a:rPr>
              <a:t>/Δ</a:t>
            </a:r>
            <a:r>
              <a:rPr lang="en-US" sz="3600" b="1">
                <a:solidFill>
                  <a:srgbClr val="F1120D"/>
                </a:solidFill>
                <a:latin typeface="Constantia" pitchFamily="18" charset="0"/>
              </a:rPr>
              <a:t>Q</a:t>
            </a:r>
            <a:r>
              <a:rPr lang="ru-RU" sz="3600">
                <a:solidFill>
                  <a:srgbClr val="F1120D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0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60475" y="2492375"/>
          <a:ext cx="6981825" cy="3619500"/>
        </p:xfrm>
        <a:graphic>
          <a:graphicData uri="http://schemas.openxmlformats.org/presentationml/2006/ole">
            <p:oleObj spid="_x0000_s2050" name="Рисунок" r:id="rId3" imgW="3326760" imgH="2930760" progId="Word.Picture.8">
              <p:embed/>
            </p:oleObj>
          </a:graphicData>
        </a:graphic>
      </p:graphicFrame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0" y="489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2195513" y="6400800"/>
            <a:ext cx="610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/>
              <a:t>График кривых предельных издержек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 lIns="91440" tIns="45720" rIns="91440" bIns="45720" anchor="t"/>
          <a:lstStyle/>
          <a:p>
            <a:r>
              <a:rPr lang="ru-RU" sz="5400" b="1" i="1" smtClean="0">
                <a:latin typeface="Calibri" pitchFamily="34" charset="0"/>
              </a:rPr>
              <a:t>3. Доход предприятия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0" y="738188"/>
            <a:ext cx="864235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 typeface="Symbol" pitchFamily="18" charset="2"/>
              <a:buNone/>
            </a:pPr>
            <a:r>
              <a:rPr lang="ru-RU" sz="3600" b="1">
                <a:solidFill>
                  <a:schemeClr val="tx2"/>
                </a:solidFill>
                <a:latin typeface="Constantia" pitchFamily="18" charset="0"/>
              </a:rPr>
              <a:t>Совокупный доход</a:t>
            </a:r>
            <a:r>
              <a:rPr lang="ru-RU" sz="2800">
                <a:latin typeface="Constantia" pitchFamily="18" charset="0"/>
              </a:rPr>
              <a:t> – доход, полученный  от           реализации общего выпуска продукции</a:t>
            </a:r>
            <a:r>
              <a:rPr lang="en-US" sz="2800">
                <a:latin typeface="Constantia" pitchFamily="18" charset="0"/>
              </a:rPr>
              <a:t> (total revenue)</a:t>
            </a:r>
          </a:p>
          <a:p>
            <a:pPr algn="ctr">
              <a:buFont typeface="Symbol" pitchFamily="18" charset="2"/>
              <a:buNone/>
            </a:pPr>
            <a:r>
              <a:rPr lang="en-US" sz="3200">
                <a:solidFill>
                  <a:srgbClr val="F1120D"/>
                </a:solidFill>
                <a:latin typeface="Constantia" pitchFamily="18" charset="0"/>
              </a:rPr>
              <a:t>TR=PxQ</a:t>
            </a:r>
          </a:p>
          <a:p>
            <a:pPr lvl="1" algn="just">
              <a:buFont typeface="Symbol" pitchFamily="18" charset="2"/>
              <a:buNone/>
            </a:pPr>
            <a:endParaRPr lang="ru-RU" sz="3200">
              <a:solidFill>
                <a:srgbClr val="F1120D"/>
              </a:solidFill>
              <a:latin typeface="Constantia" pitchFamily="18" charset="0"/>
            </a:endParaRP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323850" y="2401888"/>
            <a:ext cx="820896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algn="ctr"/>
            <a:r>
              <a:rPr lang="ru-RU" sz="3200" b="1">
                <a:solidFill>
                  <a:schemeClr val="tx2"/>
                </a:solidFill>
              </a:rPr>
              <a:t>Средний доход</a:t>
            </a:r>
            <a:r>
              <a:rPr lang="ru-RU" sz="2800"/>
              <a:t> – доход, полученный от реализации одной единицы продукции</a:t>
            </a:r>
            <a:r>
              <a:rPr lang="en-US" sz="2800"/>
              <a:t>              </a:t>
            </a:r>
            <a:r>
              <a:rPr lang="en-US" sz="3200">
                <a:solidFill>
                  <a:srgbClr val="F1120D"/>
                </a:solidFill>
              </a:rPr>
              <a:t>AR=TR/Q</a:t>
            </a:r>
            <a:endParaRPr lang="ru-RU" sz="3200">
              <a:solidFill>
                <a:srgbClr val="F1120D"/>
              </a:solidFill>
            </a:endParaRPr>
          </a:p>
          <a:p>
            <a:pPr indent="228600" algn="just"/>
            <a:endParaRPr lang="ru-RU" sz="2800"/>
          </a:p>
          <a:p>
            <a:pPr indent="228600" algn="just"/>
            <a:r>
              <a:rPr lang="ru-RU" sz="3200" b="1">
                <a:solidFill>
                  <a:schemeClr val="tx2"/>
                </a:solidFill>
              </a:rPr>
              <a:t>Предельный доход</a:t>
            </a:r>
            <a:r>
              <a:rPr lang="ru-RU" sz="2800"/>
              <a:t> – это прирост совокупного дохода в результате реализации дополнительной единицы продукции.</a:t>
            </a:r>
            <a:endParaRPr lang="en-US" sz="2800"/>
          </a:p>
          <a:p>
            <a:pPr indent="228600" algn="ctr"/>
            <a:r>
              <a:rPr lang="en-US" sz="3200">
                <a:solidFill>
                  <a:srgbClr val="F1120D"/>
                </a:solidFill>
              </a:rPr>
              <a:t>MR=</a:t>
            </a:r>
            <a:r>
              <a:rPr lang="ru-RU" sz="3200">
                <a:solidFill>
                  <a:srgbClr val="F1120D"/>
                </a:solidFill>
              </a:rPr>
              <a:t>Δ</a:t>
            </a:r>
            <a:r>
              <a:rPr lang="en-US" sz="3200">
                <a:solidFill>
                  <a:srgbClr val="F1120D"/>
                </a:solidFill>
              </a:rPr>
              <a:t>TR</a:t>
            </a:r>
            <a:r>
              <a:rPr lang="ru-RU" sz="3200">
                <a:solidFill>
                  <a:srgbClr val="F1120D"/>
                </a:solidFill>
              </a:rPr>
              <a:t>/Δ</a:t>
            </a:r>
            <a:r>
              <a:rPr lang="en-US" sz="3200">
                <a:solidFill>
                  <a:srgbClr val="F1120D"/>
                </a:solidFill>
              </a:rPr>
              <a:t>Q</a:t>
            </a:r>
            <a:endParaRPr lang="ru-RU" sz="3200">
              <a:solidFill>
                <a:srgbClr val="F112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9518" y="398421"/>
            <a:ext cx="8229600" cy="2438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1">
                    <a:satMod val="150000"/>
                  </a:schemeClr>
                </a:solidFill>
              </a:rPr>
              <a:t>В рыночных теориях фигурируют три вида прибыли:</a:t>
            </a:r>
            <a:r>
              <a:rPr lang="ru-RU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3143250"/>
            <a:ext cx="8229600" cy="3181350"/>
          </a:xfrm>
        </p:spPr>
        <p:txBody>
          <a:bodyPr lIns="91440" tIns="45720"/>
          <a:lstStyle/>
          <a:p>
            <a:pPr marL="876300" indent="-514350">
              <a:buFont typeface="Calibri" pitchFamily="34" charset="0"/>
              <a:buAutoNum type="arabicPeriod"/>
            </a:pPr>
            <a:r>
              <a:rPr lang="ru-RU" b="1" smtClean="0">
                <a:solidFill>
                  <a:schemeClr val="tx2"/>
                </a:solidFill>
              </a:rPr>
              <a:t>Бухгалтерская прибыль</a:t>
            </a:r>
            <a:r>
              <a:rPr lang="ru-RU" b="1" smtClean="0">
                <a:solidFill>
                  <a:schemeClr val="accent1"/>
                </a:solidFill>
              </a:rPr>
              <a:t> </a:t>
            </a:r>
            <a:r>
              <a:rPr lang="ru-RU" b="1" smtClean="0"/>
              <a:t>- </a:t>
            </a:r>
            <a:r>
              <a:rPr lang="ru-RU" smtClean="0"/>
              <a:t>образуется путем вычитания из дохода бухгалтерских издержек </a:t>
            </a:r>
            <a:r>
              <a:rPr lang="en-US" b="1" smtClean="0">
                <a:solidFill>
                  <a:srgbClr val="F1120D"/>
                </a:solidFill>
              </a:rPr>
              <a:t>TP= TR-TC</a:t>
            </a:r>
            <a:endParaRPr lang="ru-RU" b="1" smtClean="0">
              <a:solidFill>
                <a:srgbClr val="F1120D"/>
              </a:solidFill>
            </a:endParaRPr>
          </a:p>
          <a:p>
            <a:pPr marL="876300" indent="-514350"/>
            <a:endParaRPr lang="ru-RU" smtClean="0">
              <a:solidFill>
                <a:srgbClr val="F112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0" y="142830"/>
            <a:ext cx="8305800" cy="1928813"/>
          </a:xfrm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F2BEC"/>
                </a:solidFill>
              </a:rPr>
              <a:t>Прибыль </a:t>
            </a:r>
            <a:br>
              <a:rPr lang="ru-RU" dirty="0" smtClean="0">
                <a:solidFill>
                  <a:srgbClr val="0F2BEC"/>
                </a:solidFill>
              </a:rPr>
            </a:br>
            <a:endParaRPr lang="ru-RU" dirty="0" smtClean="0">
              <a:solidFill>
                <a:srgbClr val="0F2BEC"/>
              </a:solidFill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1357290" y="1428736"/>
            <a:ext cx="6357950" cy="1785950"/>
          </a:xfrm>
          <a:prstGeom prst="rect">
            <a:avLst/>
          </a:prstGeom>
        </p:spPr>
        <p:txBody>
          <a:bodyPr lIns="0" rIns="0" bIns="0" anchor="b"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=</a:t>
            </a:r>
            <a:b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endParaRPr lang="ru-RU" sz="5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57158" y="1785926"/>
            <a:ext cx="8572560" cy="2357454"/>
          </a:xfrm>
          <a:prstGeom prst="rect">
            <a:avLst/>
          </a:prstGeom>
        </p:spPr>
        <p:txBody>
          <a:bodyPr lIns="0" rIns="0" bIns="0" anchor="b"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Совокупный доход </a:t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428596" y="2786058"/>
            <a:ext cx="8305800" cy="1510466"/>
          </a:xfrm>
          <a:prstGeom prst="rect">
            <a:avLst/>
          </a:prstGeom>
        </p:spPr>
        <p:txBody>
          <a:bodyPr lIns="0" rIns="0" bIns="0" anchor="b">
            <a:normAutofit fontScale="97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–</a:t>
            </a: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285720" y="4071134"/>
            <a:ext cx="8358246" cy="1870519"/>
          </a:xfrm>
          <a:prstGeom prst="rect">
            <a:avLst/>
          </a:prstGeom>
        </p:spPr>
        <p:txBody>
          <a:bodyPr lIns="0" rIns="0" bIns="0" anchor="b"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5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Явные издержки</a:t>
            </a:r>
            <a: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00038" y="690563"/>
            <a:ext cx="82280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400" b="1">
                <a:solidFill>
                  <a:srgbClr val="0F2BEC"/>
                </a:solidFill>
                <a:latin typeface="Constantia" pitchFamily="18" charset="0"/>
              </a:rPr>
              <a:t>бухгалтерская</a:t>
            </a:r>
            <a:r>
              <a:rPr lang="ru-RU">
                <a:solidFill>
                  <a:srgbClr val="0F2BEC"/>
                </a:solidFill>
              </a:rPr>
              <a:t> </a:t>
            </a:r>
            <a:endParaRPr lang="en-US">
              <a:solidFill>
                <a:srgbClr val="0F2BE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5625" y="763588"/>
            <a:ext cx="8229600" cy="2824162"/>
          </a:xfrm>
        </p:spPr>
        <p:txBody>
          <a:bodyPr lIns="91440" tIns="45720"/>
          <a:lstStyle/>
          <a:p>
            <a:pPr marL="900113" indent="-536575">
              <a:buFont typeface="Wingdings 2" pitchFamily="18" charset="2"/>
              <a:buNone/>
            </a:pPr>
            <a:r>
              <a:rPr lang="ru-RU" sz="4000" b="1" smtClean="0">
                <a:solidFill>
                  <a:srgbClr val="0F2BEC"/>
                </a:solidFill>
              </a:rPr>
              <a:t>Нормальная прибыль </a:t>
            </a:r>
            <a:r>
              <a:rPr lang="ru-RU" sz="2800" b="1" smtClean="0">
                <a:solidFill>
                  <a:schemeClr val="accent1"/>
                </a:solidFill>
              </a:rPr>
              <a:t>–</a:t>
            </a:r>
            <a:r>
              <a:rPr lang="ru-RU" sz="2800" smtClean="0"/>
              <a:t> э</a:t>
            </a:r>
          </a:p>
          <a:p>
            <a:pPr marL="900113" indent="-536575">
              <a:buFont typeface="Wingdings 2" pitchFamily="18" charset="2"/>
              <a:buNone/>
            </a:pPr>
            <a:r>
              <a:rPr lang="ru-RU" sz="2800" smtClean="0"/>
              <a:t>это прибыль, необходимая и достаточная для нормального развития предприятия в данном обществе.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900113" y="3141663"/>
            <a:ext cx="7993062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0BD0D9"/>
              </a:buClr>
              <a:buSzPct val="95000"/>
              <a:buFont typeface="Calibri" pitchFamily="34" charset="0"/>
              <a:buAutoNum type="arabicPeriod" startAt="3"/>
            </a:pPr>
            <a:r>
              <a:rPr lang="ru-RU" sz="2800" b="1">
                <a:solidFill>
                  <a:schemeClr val="tx2"/>
                </a:solidFill>
                <a:latin typeface="Constantia" pitchFamily="18" charset="0"/>
              </a:rPr>
              <a:t>Экономическая прибыль</a:t>
            </a:r>
            <a:r>
              <a:rPr lang="ru-RU" sz="2800">
                <a:latin typeface="Constantia" pitchFamily="18" charset="0"/>
              </a:rPr>
              <a:t>, представляет собой надбавку к нормальной прибыли и рассчитывается как разница между бухгалтерской прибылью и неявными издержками.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mtClean="0">
                <a:solidFill>
                  <a:schemeClr val="accent1">
                    <a:satMod val="150000"/>
                  </a:schemeClr>
                </a:solidFill>
              </a:rPr>
              <a:t>СВЕРХнормальная прибыль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lIns="91440" tIns="45720" rtlCol="0">
            <a:normAutofit fontScale="92500"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b="1" smtClean="0"/>
              <a:t>Сверхнормальная прибыль</a:t>
            </a:r>
            <a:r>
              <a:rPr lang="ru-RU" smtClean="0"/>
              <a:t>, или </a:t>
            </a:r>
            <a:r>
              <a:rPr lang="ru-RU" b="1" smtClean="0"/>
              <a:t>монопольная прибыль</a:t>
            </a:r>
            <a:r>
              <a:rPr lang="ru-RU" smtClean="0"/>
              <a:t>, есть излишек сверх </a:t>
            </a:r>
            <a:r>
              <a:rPr lang="ru-RU" b="1" smtClean="0"/>
              <a:t>нормальной прибыли</a:t>
            </a:r>
            <a:r>
              <a:rPr lang="ru-RU" smtClean="0"/>
              <a:t>, обычной для современного по преимуществу монополизированного макрорынка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smtClean="0"/>
              <a:t>Этот термин (super-normal profits - сверхнормальная прибыль) используется для описания фирм, работающих в отраслях промышленности, в которых извлекаемая прибыль превосходит все альтернативные издержки.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1386</Words>
  <PresentationFormat>Экран (4:3)</PresentationFormat>
  <Paragraphs>172</Paragraphs>
  <Slides>33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Office Theme</vt:lpstr>
      <vt:lpstr>Рисунок</vt:lpstr>
      <vt:lpstr>Слайд 1</vt:lpstr>
      <vt:lpstr>План лекции</vt:lpstr>
      <vt:lpstr>Рынок – такая организация общественного производства, при которой производители товаров, ориентируясь на потребности общества, сами решают</vt:lpstr>
      <vt:lpstr>Мотивы деятельности предприятий и предпринимателей в рыночной экономике</vt:lpstr>
      <vt:lpstr>Факторы производства и их характеристика</vt:lpstr>
      <vt:lpstr>Факторы производства</vt:lpstr>
      <vt:lpstr>Производственная функция</vt:lpstr>
      <vt:lpstr>Закон убывающей отдачи</vt:lpstr>
      <vt:lpstr>Правило использования ресурсов</vt:lpstr>
      <vt:lpstr>Слайд 10</vt:lpstr>
      <vt:lpstr>Слайд 11</vt:lpstr>
      <vt:lpstr>Карта изоквант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В рыночных теориях фигурируют три вида прибыли: </vt:lpstr>
      <vt:lpstr>Прибыль  </vt:lpstr>
      <vt:lpstr>Слайд 32</vt:lpstr>
      <vt:lpstr>СВЕРХнормальная прибыль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Алия Кабдулшарипова</dc:creator>
  <cp:lastModifiedBy>User</cp:lastModifiedBy>
  <cp:revision>2</cp:revision>
  <dcterms:created xsi:type="dcterms:W3CDTF">2022-08-24T16:06:46Z</dcterms:created>
  <dcterms:modified xsi:type="dcterms:W3CDTF">2022-08-25T15:04:25Z</dcterms:modified>
</cp:coreProperties>
</file>